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18"/>
  </p:notesMasterIdLst>
  <p:handoutMasterIdLst>
    <p:handoutMasterId r:id="rId19"/>
  </p:handoutMasterIdLst>
  <p:sldIdLst>
    <p:sldId id="393" r:id="rId2"/>
    <p:sldId id="531" r:id="rId3"/>
    <p:sldId id="530" r:id="rId4"/>
    <p:sldId id="486" r:id="rId5"/>
    <p:sldId id="477" r:id="rId6"/>
    <p:sldId id="517" r:id="rId7"/>
    <p:sldId id="391" r:id="rId8"/>
    <p:sldId id="518" r:id="rId9"/>
    <p:sldId id="448" r:id="rId10"/>
    <p:sldId id="449" r:id="rId11"/>
    <p:sldId id="450" r:id="rId12"/>
    <p:sldId id="451" r:id="rId13"/>
    <p:sldId id="452" r:id="rId14"/>
    <p:sldId id="519" r:id="rId15"/>
    <p:sldId id="520" r:id="rId16"/>
    <p:sldId id="532" r:id="rId17"/>
  </p:sldIdLst>
  <p:sldSz cx="9144000" cy="6858000" type="screen4x3"/>
  <p:notesSz cx="7010400" cy="9296400"/>
  <p:defaultTextStyle>
    <a:defPPr>
      <a:defRPr lang="en-US"/>
    </a:defPPr>
    <a:lvl1pPr algn="l" rtl="0" fontAlgn="base">
      <a:spcBef>
        <a:spcPct val="0"/>
      </a:spcBef>
      <a:spcAft>
        <a:spcPct val="0"/>
      </a:spcAft>
      <a:defRPr sz="1600" kern="1200">
        <a:solidFill>
          <a:schemeClr val="tx1"/>
        </a:solidFill>
        <a:latin typeface="BauerBodni Titl BT" pitchFamily="82" charset="0"/>
        <a:ea typeface="+mn-ea"/>
        <a:cs typeface="+mn-cs"/>
      </a:defRPr>
    </a:lvl1pPr>
    <a:lvl2pPr marL="457200" algn="l" rtl="0" fontAlgn="base">
      <a:spcBef>
        <a:spcPct val="0"/>
      </a:spcBef>
      <a:spcAft>
        <a:spcPct val="0"/>
      </a:spcAft>
      <a:defRPr sz="1600" kern="1200">
        <a:solidFill>
          <a:schemeClr val="tx1"/>
        </a:solidFill>
        <a:latin typeface="BauerBodni Titl BT" pitchFamily="82" charset="0"/>
        <a:ea typeface="+mn-ea"/>
        <a:cs typeface="+mn-cs"/>
      </a:defRPr>
    </a:lvl2pPr>
    <a:lvl3pPr marL="914400" algn="l" rtl="0" fontAlgn="base">
      <a:spcBef>
        <a:spcPct val="0"/>
      </a:spcBef>
      <a:spcAft>
        <a:spcPct val="0"/>
      </a:spcAft>
      <a:defRPr sz="1600" kern="1200">
        <a:solidFill>
          <a:schemeClr val="tx1"/>
        </a:solidFill>
        <a:latin typeface="BauerBodni Titl BT" pitchFamily="82" charset="0"/>
        <a:ea typeface="+mn-ea"/>
        <a:cs typeface="+mn-cs"/>
      </a:defRPr>
    </a:lvl3pPr>
    <a:lvl4pPr marL="1371600" algn="l" rtl="0" fontAlgn="base">
      <a:spcBef>
        <a:spcPct val="0"/>
      </a:spcBef>
      <a:spcAft>
        <a:spcPct val="0"/>
      </a:spcAft>
      <a:defRPr sz="1600" kern="1200">
        <a:solidFill>
          <a:schemeClr val="tx1"/>
        </a:solidFill>
        <a:latin typeface="BauerBodni Titl BT" pitchFamily="82" charset="0"/>
        <a:ea typeface="+mn-ea"/>
        <a:cs typeface="+mn-cs"/>
      </a:defRPr>
    </a:lvl4pPr>
    <a:lvl5pPr marL="1828800" algn="l" rtl="0" fontAlgn="base">
      <a:spcBef>
        <a:spcPct val="0"/>
      </a:spcBef>
      <a:spcAft>
        <a:spcPct val="0"/>
      </a:spcAft>
      <a:defRPr sz="1600" kern="1200">
        <a:solidFill>
          <a:schemeClr val="tx1"/>
        </a:solidFill>
        <a:latin typeface="BauerBodni Titl BT" pitchFamily="82" charset="0"/>
        <a:ea typeface="+mn-ea"/>
        <a:cs typeface="+mn-cs"/>
      </a:defRPr>
    </a:lvl5pPr>
    <a:lvl6pPr marL="2286000" algn="l" defTabSz="914400" rtl="0" eaLnBrk="1" latinLnBrk="0" hangingPunct="1">
      <a:defRPr sz="1600" kern="1200">
        <a:solidFill>
          <a:schemeClr val="tx1"/>
        </a:solidFill>
        <a:latin typeface="BauerBodni Titl BT" pitchFamily="82" charset="0"/>
        <a:ea typeface="+mn-ea"/>
        <a:cs typeface="+mn-cs"/>
      </a:defRPr>
    </a:lvl6pPr>
    <a:lvl7pPr marL="2743200" algn="l" defTabSz="914400" rtl="0" eaLnBrk="1" latinLnBrk="0" hangingPunct="1">
      <a:defRPr sz="1600" kern="1200">
        <a:solidFill>
          <a:schemeClr val="tx1"/>
        </a:solidFill>
        <a:latin typeface="BauerBodni Titl BT" pitchFamily="82" charset="0"/>
        <a:ea typeface="+mn-ea"/>
        <a:cs typeface="+mn-cs"/>
      </a:defRPr>
    </a:lvl7pPr>
    <a:lvl8pPr marL="3200400" algn="l" defTabSz="914400" rtl="0" eaLnBrk="1" latinLnBrk="0" hangingPunct="1">
      <a:defRPr sz="1600" kern="1200">
        <a:solidFill>
          <a:schemeClr val="tx1"/>
        </a:solidFill>
        <a:latin typeface="BauerBodni Titl BT" pitchFamily="82" charset="0"/>
        <a:ea typeface="+mn-ea"/>
        <a:cs typeface="+mn-cs"/>
      </a:defRPr>
    </a:lvl8pPr>
    <a:lvl9pPr marL="3657600" algn="l" defTabSz="914400" rtl="0" eaLnBrk="1" latinLnBrk="0" hangingPunct="1">
      <a:defRPr sz="1600" kern="1200">
        <a:solidFill>
          <a:schemeClr val="tx1"/>
        </a:solidFill>
        <a:latin typeface="BauerBodni Titl BT"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B4A8F"/>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8653" autoAdjust="0"/>
  </p:normalViewPr>
  <p:slideViewPr>
    <p:cSldViewPr>
      <p:cViewPr varScale="1">
        <p:scale>
          <a:sx n="89" d="100"/>
          <a:sy n="89" d="100"/>
        </p:scale>
        <p:origin x="1282"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176"/>
    </p:cViewPr>
  </p:sorterViewPr>
  <p:notesViewPr>
    <p:cSldViewPr>
      <p:cViewPr varScale="1">
        <p:scale>
          <a:sx n="64" d="100"/>
          <a:sy n="64" d="100"/>
        </p:scale>
        <p:origin x="-2616"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7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7578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8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pPr>
              <a:defRPr/>
            </a:pPr>
            <a:fld id="{FBE6214B-EF9B-44DE-B0C2-165B7FF547FA}" type="slidenum">
              <a:rPr lang="en-US"/>
              <a:pPr>
                <a:defRPr/>
              </a:pPr>
              <a:t>‹#›</a:t>
            </a:fld>
            <a:endParaRPr lang="en-US" dirty="0"/>
          </a:p>
        </p:txBody>
      </p:sp>
    </p:spTree>
    <p:extLst>
      <p:ext uri="{BB962C8B-B14F-4D97-AF65-F5344CB8AC3E}">
        <p14:creationId xmlns:p14="http://schemas.microsoft.com/office/powerpoint/2010/main" val="4084501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pPr>
              <a:defRPr/>
            </a:pPr>
            <a:fld id="{8525F6DD-3F87-4C93-B9E8-1260106A791F}" type="slidenum">
              <a:rPr lang="en-US"/>
              <a:pPr>
                <a:defRPr/>
              </a:pPr>
              <a:t>‹#›</a:t>
            </a:fld>
            <a:endParaRPr lang="en-US" dirty="0"/>
          </a:p>
        </p:txBody>
      </p:sp>
    </p:spTree>
    <p:extLst>
      <p:ext uri="{BB962C8B-B14F-4D97-AF65-F5344CB8AC3E}">
        <p14:creationId xmlns:p14="http://schemas.microsoft.com/office/powerpoint/2010/main" val="2786793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pPr eaLnBrk="1" hangingPunct="1"/>
            <a:endParaRPr lang="en-US" smtClean="0"/>
          </a:p>
        </p:txBody>
      </p:sp>
      <p:sp>
        <p:nvSpPr>
          <p:cNvPr id="12292" name="Slide Number Placeholder 3"/>
          <p:cNvSpPr>
            <a:spLocks noGrp="1"/>
          </p:cNvSpPr>
          <p:nvPr>
            <p:ph type="sldNum" sz="quarter" idx="5"/>
          </p:nvPr>
        </p:nvSpPr>
        <p:spPr>
          <a:noFill/>
        </p:spPr>
        <p:txBody>
          <a:bodyPr/>
          <a:lstStyle/>
          <a:p>
            <a:fld id="{FEAC0863-2EED-4517-AA68-BAE0963A1AAD}" type="slidenum">
              <a:rPr lang="en-US" smtClean="0"/>
              <a:pPr/>
              <a:t>1</a:t>
            </a:fld>
            <a:endParaRPr lang="en-US" smtClean="0"/>
          </a:p>
        </p:txBody>
      </p:sp>
    </p:spTree>
    <p:extLst>
      <p:ext uri="{BB962C8B-B14F-4D97-AF65-F5344CB8AC3E}">
        <p14:creationId xmlns:p14="http://schemas.microsoft.com/office/powerpoint/2010/main" val="2465354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11</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1525104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12</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2360905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13</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3212725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14</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2602954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15</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1301814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3</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2127303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4</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3813052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5</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524387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6</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492581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7</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3457677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8</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3537839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9</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4139569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a:fld id="{BAB08797-7664-4317-81D3-0AF9651443A4}" type="slidenum">
              <a:rPr lang="en-US" sz="1200">
                <a:latin typeface="Tahoma" pitchFamily="34" charset="0"/>
              </a:rPr>
              <a:pPr algn="r" defTabSz="931863"/>
              <a:t>10</a:t>
            </a:fld>
            <a:endParaRPr lang="en-US" sz="1200">
              <a:latin typeface="Tahoma" pitchFamily="34" charset="0"/>
            </a:endParaRPr>
          </a:p>
        </p:txBody>
      </p:sp>
      <p:sp>
        <p:nvSpPr>
          <p:cNvPr id="9219" name="Rectangle 2"/>
          <p:cNvSpPr>
            <a:spLocks noGrp="1" noRot="1" noChangeAspect="1" noChangeArrowheads="1" noTextEdit="1"/>
          </p:cNvSpPr>
          <p:nvPr>
            <p:ph type="sldImg"/>
          </p:nvPr>
        </p:nvSpPr>
        <p:spPr>
          <a:xfrm>
            <a:off x="1182688" y="695325"/>
            <a:ext cx="4649787" cy="3487738"/>
          </a:xfrm>
          <a:ln/>
        </p:spPr>
      </p:sp>
      <p:sp>
        <p:nvSpPr>
          <p:cNvPr id="9220"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dirty="0" smtClean="0"/>
          </a:p>
        </p:txBody>
      </p:sp>
    </p:spTree>
    <p:extLst>
      <p:ext uri="{BB962C8B-B14F-4D97-AF65-F5344CB8AC3E}">
        <p14:creationId xmlns:p14="http://schemas.microsoft.com/office/powerpoint/2010/main" val="4185150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1377950" y="1304925"/>
            <a:ext cx="7156450" cy="685800"/>
          </a:xfrm>
        </p:spPr>
        <p:txBody>
          <a:bodyPr/>
          <a:lstStyle>
            <a:lvl1pPr>
              <a:defRPr sz="3600">
                <a:solidFill>
                  <a:schemeClr val="bg2"/>
                </a:solidFill>
              </a:defRPr>
            </a:lvl1pPr>
          </a:lstStyle>
          <a:p>
            <a:r>
              <a:rPr lang="en-US"/>
              <a:t>Show Title</a:t>
            </a:r>
          </a:p>
        </p:txBody>
      </p:sp>
      <p:sp>
        <p:nvSpPr>
          <p:cNvPr id="76803" name="Rectangle 3"/>
          <p:cNvSpPr>
            <a:spLocks noGrp="1" noChangeArrowheads="1"/>
          </p:cNvSpPr>
          <p:nvPr>
            <p:ph type="subTitle" idx="1"/>
          </p:nvPr>
        </p:nvSpPr>
        <p:spPr>
          <a:xfrm>
            <a:off x="4572000" y="4876800"/>
            <a:ext cx="4343400" cy="1524000"/>
          </a:xfrm>
        </p:spPr>
        <p:txBody>
          <a:bodyPr/>
          <a:lstStyle>
            <a:lvl1pPr marL="0" indent="0">
              <a:buFont typeface="Wingdings" pitchFamily="2" charset="2"/>
              <a:buNone/>
              <a:defRPr>
                <a:solidFill>
                  <a:srgbClr val="DB540D"/>
                </a:solidFill>
                <a:effectLst>
                  <a:outerShdw blurRad="38100" dist="38100" dir="2700000" algn="tl">
                    <a:srgbClr val="C0C0C0"/>
                  </a:outerShdw>
                </a:effectLst>
              </a:defRPr>
            </a:lvl1pPr>
          </a:lstStyle>
          <a:p>
            <a:r>
              <a:rPr lang="en-US"/>
              <a:t>Click to edit personal info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descr="CAP Prop Logo no text.eps"/>
          <p:cNvPicPr>
            <a:picLocks noChangeAspect="1"/>
          </p:cNvPicPr>
          <p:nvPr userDrawn="1"/>
        </p:nvPicPr>
        <p:blipFill>
          <a:blip r:embed="rId2" cstate="print"/>
          <a:srcRect/>
          <a:stretch>
            <a:fillRect/>
          </a:stretch>
        </p:blipFill>
        <p:spPr bwMode="auto">
          <a:xfrm>
            <a:off x="152400" y="76200"/>
            <a:ext cx="1143000" cy="10001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7" descr="CAP Prop Logo no text.eps"/>
          <p:cNvPicPr>
            <a:picLocks noChangeAspect="1"/>
          </p:cNvPicPr>
          <p:nvPr userDrawn="1"/>
        </p:nvPicPr>
        <p:blipFill>
          <a:blip r:embed="rId2" cstate="print"/>
          <a:srcRect/>
          <a:stretch>
            <a:fillRect/>
          </a:stretch>
        </p:blipFill>
        <p:spPr bwMode="auto">
          <a:xfrm>
            <a:off x="152400" y="76200"/>
            <a:ext cx="1143000" cy="1000125"/>
          </a:xfrm>
          <a:prstGeom prst="rect">
            <a:avLst/>
          </a:prstGeom>
          <a:noFill/>
          <a:ln w="9525">
            <a:noFill/>
            <a:miter lim="800000"/>
            <a:headEnd/>
            <a:tailEnd/>
          </a:ln>
        </p:spPr>
      </p:pic>
      <p:sp>
        <p:nvSpPr>
          <p:cNvPr id="2" name="Vertical Title 1"/>
          <p:cNvSpPr>
            <a:spLocks noGrp="1"/>
          </p:cNvSpPr>
          <p:nvPr>
            <p:ph type="title" orient="vert"/>
          </p:nvPr>
        </p:nvSpPr>
        <p:spPr>
          <a:xfrm>
            <a:off x="6667500" y="609600"/>
            <a:ext cx="20193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609600"/>
            <a:ext cx="59055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524000"/>
            <a:ext cx="3352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524000"/>
            <a:ext cx="3352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AP Prop Logo no text.eps"/>
          <p:cNvPicPr>
            <a:picLocks noChangeAspect="1"/>
          </p:cNvPicPr>
          <p:nvPr userDrawn="1"/>
        </p:nvPicPr>
        <p:blipFill>
          <a:blip r:embed="rId2" cstate="print"/>
          <a:srcRect/>
          <a:stretch>
            <a:fillRect/>
          </a:stretch>
        </p:blipFill>
        <p:spPr bwMode="auto">
          <a:xfrm>
            <a:off x="152400" y="76200"/>
            <a:ext cx="1143000" cy="1000125"/>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AP Prop Logo no text.eps"/>
          <p:cNvPicPr>
            <a:picLocks noChangeAspect="1"/>
          </p:cNvPicPr>
          <p:nvPr userDrawn="1"/>
        </p:nvPicPr>
        <p:blipFill>
          <a:blip r:embed="rId2" cstate="print"/>
          <a:srcRect/>
          <a:stretch>
            <a:fillRect/>
          </a:stretch>
        </p:blipFill>
        <p:spPr bwMode="auto">
          <a:xfrm>
            <a:off x="152400" y="76200"/>
            <a:ext cx="1143000" cy="1000125"/>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609600" y="609600"/>
            <a:ext cx="80772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title</a:t>
            </a:r>
          </a:p>
        </p:txBody>
      </p:sp>
      <p:sp>
        <p:nvSpPr>
          <p:cNvPr id="1027" name="Rectangle 3"/>
          <p:cNvSpPr>
            <a:spLocks noGrp="1" noChangeArrowheads="1"/>
          </p:cNvSpPr>
          <p:nvPr>
            <p:ph type="body" idx="1"/>
          </p:nvPr>
        </p:nvSpPr>
        <p:spPr bwMode="auto">
          <a:xfrm>
            <a:off x="1828800" y="1524000"/>
            <a:ext cx="68580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CAP Prop Logo no text.eps"/>
          <p:cNvPicPr>
            <a:picLocks noChangeAspect="1"/>
          </p:cNvPicPr>
          <p:nvPr userDrawn="1"/>
        </p:nvPicPr>
        <p:blipFill>
          <a:blip r:embed="rId14" cstate="print"/>
          <a:srcRect/>
          <a:stretch>
            <a:fillRect/>
          </a:stretch>
        </p:blipFill>
        <p:spPr bwMode="auto">
          <a:xfrm>
            <a:off x="152400" y="76200"/>
            <a:ext cx="1143000" cy="1000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43" r:id="rId1"/>
    <p:sldLayoutId id="2147484737" r:id="rId2"/>
    <p:sldLayoutId id="2147484738" r:id="rId3"/>
    <p:sldLayoutId id="2147484739" r:id="rId4"/>
    <p:sldLayoutId id="2147484740" r:id="rId5"/>
    <p:sldLayoutId id="2147484741" r:id="rId6"/>
    <p:sldLayoutId id="2147484742" r:id="rId7"/>
    <p:sldLayoutId id="2147484744" r:id="rId8"/>
    <p:sldLayoutId id="2147484745" r:id="rId9"/>
    <p:sldLayoutId id="2147484746" r:id="rId10"/>
    <p:sldLayoutId id="2147484747" r:id="rId11"/>
  </p:sldLayoutIdLst>
  <p:txStyles>
    <p:titleStyle>
      <a:lvl1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5pPr>
      <a:lvl6pPr marL="4572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6pPr>
      <a:lvl7pPr marL="9144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7pPr>
      <a:lvl8pPr marL="13716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8pPr>
      <a:lvl9pPr marL="18288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Font typeface="Wingdings" pitchFamily="2" charset="2"/>
        <a:buChar char="Ø"/>
        <a:defRPr b="1">
          <a:solidFill>
            <a:srgbClr val="333333"/>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b="1">
          <a:solidFill>
            <a:srgbClr val="333333"/>
          </a:solidFill>
          <a:latin typeface="+mn-lt"/>
        </a:defRPr>
      </a:lvl2pPr>
      <a:lvl3pPr marL="1143000" indent="-228600" algn="l" rtl="0" eaLnBrk="0" fontAlgn="base" hangingPunct="0">
        <a:spcBef>
          <a:spcPct val="20000"/>
        </a:spcBef>
        <a:spcAft>
          <a:spcPct val="0"/>
        </a:spcAft>
        <a:buFont typeface="Wingdings" pitchFamily="2" charset="2"/>
        <a:buChar char="Ø"/>
        <a:defRPr b="1">
          <a:solidFill>
            <a:srgbClr val="333333"/>
          </a:solidFill>
          <a:latin typeface="+mn-lt"/>
        </a:defRPr>
      </a:lvl3pPr>
      <a:lvl4pPr marL="1600200" indent="-228600" algn="l" rtl="0" eaLnBrk="0" fontAlgn="base" hangingPunct="0">
        <a:spcBef>
          <a:spcPct val="20000"/>
        </a:spcBef>
        <a:spcAft>
          <a:spcPct val="0"/>
        </a:spcAft>
        <a:buFont typeface="Wingdings" pitchFamily="2" charset="2"/>
        <a:buChar char="Ø"/>
        <a:defRPr b="1">
          <a:solidFill>
            <a:srgbClr val="333333"/>
          </a:solidFill>
          <a:latin typeface="+mn-lt"/>
        </a:defRPr>
      </a:lvl4pPr>
      <a:lvl5pPr marL="2057400" indent="-228600" algn="l" rtl="0" eaLnBrk="0" fontAlgn="base" hangingPunct="0">
        <a:spcBef>
          <a:spcPct val="20000"/>
        </a:spcBef>
        <a:spcAft>
          <a:spcPct val="0"/>
        </a:spcAft>
        <a:buFont typeface="Wingdings" pitchFamily="2" charset="2"/>
        <a:buChar char="Ø"/>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p:cNvSpPr>
            <a:spLocks noGrp="1" noChangeArrowheads="1"/>
          </p:cNvSpPr>
          <p:nvPr>
            <p:ph idx="1"/>
          </p:nvPr>
        </p:nvSpPr>
        <p:spPr>
          <a:xfrm>
            <a:off x="0" y="76200"/>
            <a:ext cx="9144000" cy="1905000"/>
          </a:xfrm>
        </p:spPr>
        <p:txBody>
          <a:bodyPr/>
          <a:lstStyle/>
          <a:p>
            <a:pPr marL="0" indent="0" algn="ctr">
              <a:buFont typeface="Wingdings" pitchFamily="2" charset="2"/>
              <a:buNone/>
              <a:defRPr/>
            </a:pPr>
            <a:r>
              <a:rPr lang="en-US" sz="6400" dirty="0" smtClean="0">
                <a:solidFill>
                  <a:schemeClr val="tx1"/>
                </a:solidFill>
                <a:effectLst>
                  <a:outerShdw blurRad="38100" dist="38100" dir="2700000" algn="tl">
                    <a:srgbClr val="000000">
                      <a:alpha val="43137"/>
                    </a:srgbClr>
                  </a:outerShdw>
                </a:effectLst>
                <a:latin typeface="Garamond" pitchFamily="18" charset="0"/>
              </a:rPr>
              <a:t>Civil Air Patrol</a:t>
            </a:r>
          </a:p>
          <a:p>
            <a:pPr marL="0" indent="0">
              <a:buFont typeface="Wingdings" pitchFamily="2" charset="2"/>
              <a:buNone/>
              <a:defRPr/>
            </a:pPr>
            <a:endParaRPr lang="en-US" sz="2800" dirty="0" smtClean="0"/>
          </a:p>
        </p:txBody>
      </p:sp>
      <p:sp>
        <p:nvSpPr>
          <p:cNvPr id="8" name="Rectangle 3"/>
          <p:cNvSpPr txBox="1">
            <a:spLocks noChangeArrowheads="1"/>
          </p:cNvSpPr>
          <p:nvPr/>
        </p:nvSpPr>
        <p:spPr bwMode="auto">
          <a:xfrm>
            <a:off x="-152400" y="5431543"/>
            <a:ext cx="9144000" cy="949345"/>
          </a:xfrm>
          <a:prstGeom prst="rect">
            <a:avLst/>
          </a:prstGeom>
          <a:noFill/>
          <a:ln w="9525">
            <a:noFill/>
            <a:miter lim="800000"/>
            <a:headEnd/>
            <a:tailEnd/>
          </a:ln>
          <a:effectLst/>
        </p:spPr>
        <p:txBody>
          <a:bodyPr/>
          <a:lstStyle/>
          <a:p>
            <a:pPr algn="ctr">
              <a:spcBef>
                <a:spcPct val="20000"/>
              </a:spcBef>
              <a:buClr>
                <a:schemeClr val="hlink"/>
              </a:buClr>
              <a:buSzPct val="70000"/>
              <a:buFont typeface="Wingdings" pitchFamily="2" charset="2"/>
              <a:buNone/>
              <a:defRPr/>
            </a:pPr>
            <a:r>
              <a:rPr lang="en-US" sz="2400" b="1" kern="0" dirty="0" smtClean="0">
                <a:effectLst>
                  <a:outerShdw blurRad="38100" dist="38100" dir="2700000" algn="tl">
                    <a:srgbClr val="000000">
                      <a:alpha val="43137"/>
                    </a:srgbClr>
                  </a:outerShdw>
                </a:effectLst>
                <a:latin typeface="Garamond" pitchFamily="18" charset="0"/>
              </a:rPr>
              <a:t>Brooks </a:t>
            </a:r>
            <a:r>
              <a:rPr lang="en-US" sz="2400" b="1" kern="0" dirty="0" err="1" smtClean="0">
                <a:effectLst>
                  <a:outerShdw blurRad="38100" dist="38100" dir="2700000" algn="tl">
                    <a:srgbClr val="000000">
                      <a:alpha val="43137"/>
                    </a:srgbClr>
                  </a:outerShdw>
                </a:effectLst>
                <a:latin typeface="Garamond" pitchFamily="18" charset="0"/>
              </a:rPr>
              <a:t>Cima</a:t>
            </a:r>
            <a:r>
              <a:rPr lang="en-US" sz="2400" b="1" kern="0" dirty="0" smtClean="0">
                <a:effectLst>
                  <a:outerShdw blurRad="38100" dist="38100" dir="2700000" algn="tl">
                    <a:srgbClr val="000000">
                      <a:alpha val="43137"/>
                    </a:srgbClr>
                  </a:outerShdw>
                </a:effectLst>
                <a:latin typeface="Garamond" pitchFamily="18" charset="0"/>
              </a:rPr>
              <a:t>, Col, CAP</a:t>
            </a:r>
          </a:p>
          <a:p>
            <a:pPr algn="ctr">
              <a:spcBef>
                <a:spcPct val="20000"/>
              </a:spcBef>
              <a:buClr>
                <a:schemeClr val="hlink"/>
              </a:buClr>
              <a:buSzPct val="70000"/>
              <a:buFont typeface="Wingdings" pitchFamily="2" charset="2"/>
              <a:buNone/>
              <a:defRPr/>
            </a:pPr>
            <a:r>
              <a:rPr lang="en-US" b="1" kern="0" dirty="0" smtClean="0">
                <a:effectLst>
                  <a:outerShdw blurRad="38100" dist="38100" dir="2700000" algn="tl">
                    <a:srgbClr val="000000">
                      <a:alpha val="43137"/>
                    </a:srgbClr>
                  </a:outerShdw>
                </a:effectLst>
                <a:latin typeface="Garamond" pitchFamily="18" charset="0"/>
              </a:rPr>
              <a:t>NHQ Chief of Strategic Planning</a:t>
            </a:r>
          </a:p>
          <a:p>
            <a:pPr algn="ctr">
              <a:spcBef>
                <a:spcPct val="20000"/>
              </a:spcBef>
              <a:buClr>
                <a:schemeClr val="hlink"/>
              </a:buClr>
              <a:buSzPct val="70000"/>
              <a:buFont typeface="Wingdings" pitchFamily="2" charset="2"/>
              <a:buNone/>
              <a:defRPr/>
            </a:pPr>
            <a:r>
              <a:rPr lang="en-US" b="1" kern="0" dirty="0" smtClean="0">
                <a:effectLst>
                  <a:outerShdw blurRad="38100" dist="38100" dir="2700000" algn="tl">
                    <a:srgbClr val="000000">
                      <a:alpha val="43137"/>
                    </a:srgbClr>
                  </a:outerShdw>
                </a:effectLst>
                <a:latin typeface="Garamond" pitchFamily="18" charset="0"/>
              </a:rPr>
              <a:t>Texas Wing Commander</a:t>
            </a:r>
            <a:endParaRPr lang="en-US" b="1" kern="0" dirty="0">
              <a:effectLst>
                <a:outerShdw blurRad="38100" dist="38100" dir="2700000" algn="tl">
                  <a:srgbClr val="000000">
                    <a:alpha val="43137"/>
                  </a:srgbClr>
                </a:outerShdw>
              </a:effectLst>
              <a:latin typeface="Garamond" pitchFamily="18" charset="0"/>
            </a:endParaRPr>
          </a:p>
        </p:txBody>
      </p:sp>
      <p:pic>
        <p:nvPicPr>
          <p:cNvPr id="7172" name="Picture 16" descr="2"/>
          <p:cNvPicPr>
            <a:picLocks noChangeAspect="1" noChangeArrowheads="1"/>
          </p:cNvPicPr>
          <p:nvPr/>
        </p:nvPicPr>
        <p:blipFill>
          <a:blip r:embed="rId3" cstate="print"/>
          <a:srcRect/>
          <a:stretch>
            <a:fillRect/>
          </a:stretch>
        </p:blipFill>
        <p:spPr bwMode="auto">
          <a:xfrm>
            <a:off x="2590800" y="1524000"/>
            <a:ext cx="3725015" cy="1524000"/>
          </a:xfrm>
          <a:prstGeom prst="rect">
            <a:avLst/>
          </a:prstGeom>
          <a:noFill/>
          <a:ln w="9525">
            <a:noFill/>
            <a:miter lim="800000"/>
            <a:headEnd/>
            <a:tailEnd/>
          </a:ln>
        </p:spPr>
      </p:pic>
      <p:sp>
        <p:nvSpPr>
          <p:cNvPr id="10" name="Rectangle 9"/>
          <p:cNvSpPr/>
          <p:nvPr/>
        </p:nvSpPr>
        <p:spPr>
          <a:xfrm>
            <a:off x="0" y="1524000"/>
            <a:ext cx="9144000" cy="3970318"/>
          </a:xfrm>
          <a:prstGeom prst="rect">
            <a:avLst/>
          </a:prstGeom>
        </p:spPr>
        <p:txBody>
          <a:bodyPr>
            <a:spAutoFit/>
          </a:bodyPr>
          <a:lstStyle/>
          <a:p>
            <a:pPr algn="ctr">
              <a:defRPr/>
            </a:pPr>
            <a:endParaRPr lang="en-US" sz="5400" b="1" dirty="0" smtClean="0">
              <a:effectLst>
                <a:outerShdw blurRad="38100" dist="38100" dir="2700000" algn="tl">
                  <a:srgbClr val="000000">
                    <a:alpha val="43137"/>
                  </a:srgbClr>
                </a:outerShdw>
              </a:effectLst>
              <a:latin typeface="Garamond" pitchFamily="18" charset="0"/>
            </a:endParaRPr>
          </a:p>
          <a:p>
            <a:pPr algn="ctr">
              <a:defRPr/>
            </a:pPr>
            <a:endParaRPr lang="en-US" sz="5400" b="1" dirty="0" smtClean="0">
              <a:effectLst>
                <a:outerShdw blurRad="38100" dist="38100" dir="2700000" algn="tl">
                  <a:srgbClr val="000000">
                    <a:alpha val="43137"/>
                  </a:srgbClr>
                </a:outerShdw>
              </a:effectLst>
              <a:latin typeface="Garamond" pitchFamily="18" charset="0"/>
            </a:endParaRPr>
          </a:p>
          <a:p>
            <a:pPr algn="ctr">
              <a:defRPr/>
            </a:pPr>
            <a:r>
              <a:rPr lang="en-US" sz="4800" b="1" dirty="0" smtClean="0">
                <a:effectLst>
                  <a:outerShdw blurRad="38100" dist="38100" dir="2700000" algn="tl">
                    <a:srgbClr val="000000">
                      <a:alpha val="43137"/>
                    </a:srgbClr>
                  </a:outerShdw>
                </a:effectLst>
                <a:latin typeface="Garamond" pitchFamily="18" charset="0"/>
              </a:rPr>
              <a:t>Making Strategic Planning a Part of Your Wing’s Successful Operation</a:t>
            </a:r>
            <a:endParaRPr lang="en-US" sz="4800" b="1" dirty="0">
              <a:effectLst>
                <a:outerShdw blurRad="38100" dist="38100" dir="2700000" algn="tl">
                  <a:srgbClr val="000000">
                    <a:alpha val="43137"/>
                  </a:srgbClr>
                </a:outerShdw>
              </a:effectLst>
              <a:latin typeface="Garamond" pitchFamily="18" charset="0"/>
            </a:endParaRPr>
          </a:p>
        </p:txBody>
      </p:sp>
      <p:sp>
        <p:nvSpPr>
          <p:cNvPr id="13" name="Rectangle 12"/>
          <p:cNvSpPr/>
          <p:nvPr/>
        </p:nvSpPr>
        <p:spPr>
          <a:xfrm>
            <a:off x="0" y="2362200"/>
            <a:ext cx="9144000" cy="2308324"/>
          </a:xfrm>
          <a:prstGeom prst="rect">
            <a:avLst/>
          </a:prstGeom>
        </p:spPr>
        <p:txBody>
          <a:bodyPr>
            <a:spAutoFit/>
          </a:bodyPr>
          <a:lstStyle/>
          <a:p>
            <a:pPr algn="ctr">
              <a:defRPr/>
            </a:pPr>
            <a:endParaRPr lang="en-US" sz="3600" b="1" dirty="0" smtClean="0">
              <a:solidFill>
                <a:schemeClr val="tx2"/>
              </a:solidFill>
              <a:effectLst>
                <a:outerShdw blurRad="38100" dist="38100" dir="2700000" algn="tl">
                  <a:srgbClr val="000000">
                    <a:alpha val="43137"/>
                  </a:srgbClr>
                </a:outerShdw>
              </a:effectLst>
              <a:latin typeface="Garamond" pitchFamily="18" charset="0"/>
            </a:endParaRPr>
          </a:p>
          <a:p>
            <a:pPr algn="ctr">
              <a:defRPr/>
            </a:pPr>
            <a:endParaRPr lang="en-US" sz="3600" b="1" dirty="0" smtClean="0">
              <a:solidFill>
                <a:schemeClr val="tx2"/>
              </a:solidFill>
              <a:effectLst>
                <a:outerShdw blurRad="38100" dist="38100" dir="2700000" algn="tl">
                  <a:srgbClr val="000000">
                    <a:alpha val="43137"/>
                  </a:srgbClr>
                </a:outerShdw>
              </a:effectLst>
              <a:latin typeface="Garamond" pitchFamily="18" charset="0"/>
            </a:endParaRPr>
          </a:p>
          <a:p>
            <a:pPr algn="ctr">
              <a:defRPr/>
            </a:pPr>
            <a:endParaRPr lang="en-US" sz="3600" b="1" dirty="0" smtClean="0">
              <a:solidFill>
                <a:schemeClr val="tx2"/>
              </a:solidFill>
              <a:effectLst>
                <a:outerShdw blurRad="38100" dist="38100" dir="2700000" algn="tl">
                  <a:srgbClr val="000000">
                    <a:alpha val="43137"/>
                  </a:srgbClr>
                </a:outerShdw>
              </a:effectLst>
              <a:latin typeface="Garamond" pitchFamily="18" charset="0"/>
            </a:endParaRPr>
          </a:p>
          <a:p>
            <a:pPr>
              <a:defRPr/>
            </a:pPr>
            <a:r>
              <a:rPr lang="en-US" sz="3600" b="1" dirty="0" smtClean="0">
                <a:solidFill>
                  <a:schemeClr val="tx2"/>
                </a:solidFill>
                <a:effectLst>
                  <a:outerShdw blurRad="38100" dist="38100" dir="2700000" algn="tl">
                    <a:srgbClr val="000000">
                      <a:alpha val="43137"/>
                    </a:srgbClr>
                  </a:outerShdw>
                </a:effectLst>
                <a:latin typeface="Garamond" pitchFamily="18" charset="0"/>
              </a:rPr>
              <a:t>                          </a:t>
            </a:r>
            <a:endParaRPr lang="en-US" sz="3600" b="1" dirty="0">
              <a:solidFill>
                <a:schemeClr val="tx2"/>
              </a:solidFill>
              <a:effectLst>
                <a:outerShdw blurRad="38100" dist="38100" dir="2700000" algn="tl">
                  <a:srgbClr val="000000">
                    <a:alpha val="43137"/>
                  </a:srgbClr>
                </a:outerShdw>
              </a:effectLst>
              <a:latin typeface="Garamond" pitchFamily="18"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28600" y="1676400"/>
            <a:ext cx="8610600" cy="5447645"/>
          </a:xfrm>
          <a:prstGeom prst="rect">
            <a:avLst/>
          </a:prstGeom>
          <a:noFill/>
          <a:ln w="9525">
            <a:noFill/>
            <a:miter lim="800000"/>
            <a:headEnd/>
            <a:tailEnd/>
          </a:ln>
        </p:spPr>
        <p:txBody>
          <a:bodyPr wrap="square">
            <a:spAutoFit/>
          </a:bodyPr>
          <a:lstStyle/>
          <a:p>
            <a:pPr marL="457200" indent="-457200">
              <a:spcBef>
                <a:spcPct val="50000"/>
              </a:spcBef>
              <a:buFont typeface="+mj-lt"/>
              <a:buAutoNum type="arabicPeriod"/>
              <a:defRPr/>
            </a:pPr>
            <a:r>
              <a:rPr lang="en-US" sz="2400" dirty="0" smtClean="0">
                <a:effectLst>
                  <a:outerShdw blurRad="38100" dist="38100" dir="2700000" algn="tl">
                    <a:srgbClr val="C0C0C0"/>
                  </a:outerShdw>
                </a:effectLst>
                <a:latin typeface="Arial" charset="0"/>
              </a:rPr>
              <a:t>Establish a Planning Team using SMEs and Group Commanders</a:t>
            </a:r>
          </a:p>
          <a:p>
            <a:pPr marL="457200" indent="-457200">
              <a:spcBef>
                <a:spcPct val="50000"/>
              </a:spcBef>
              <a:buFont typeface="+mj-lt"/>
              <a:buAutoNum type="arabicPeriod"/>
              <a:defRPr/>
            </a:pPr>
            <a:r>
              <a:rPr lang="en-US" sz="2400" dirty="0" smtClean="0">
                <a:effectLst>
                  <a:outerShdw blurRad="38100" dist="38100" dir="2700000" algn="tl">
                    <a:srgbClr val="C0C0C0"/>
                  </a:outerShdw>
                </a:effectLst>
                <a:latin typeface="Arial" charset="0"/>
              </a:rPr>
              <a:t>Review the NHQ plan with a thoughtful eye toward how each item relates to your Wing</a:t>
            </a:r>
          </a:p>
          <a:p>
            <a:pPr marL="457200" indent="-457200">
              <a:spcBef>
                <a:spcPct val="50000"/>
              </a:spcBef>
              <a:buFont typeface="+mj-lt"/>
              <a:buAutoNum type="arabicPeriod"/>
              <a:defRPr/>
            </a:pPr>
            <a:r>
              <a:rPr lang="en-US" sz="2400" dirty="0" smtClean="0">
                <a:effectLst>
                  <a:outerShdw blurRad="38100" dist="38100" dir="2700000" algn="tl">
                    <a:srgbClr val="C0C0C0"/>
                  </a:outerShdw>
                </a:effectLst>
                <a:latin typeface="Arial" charset="0"/>
              </a:rPr>
              <a:t>Assess the external environment: State Funding, specific customers, specific geographic issues, etc. </a:t>
            </a:r>
          </a:p>
          <a:p>
            <a:pPr marL="457200" indent="-457200">
              <a:spcBef>
                <a:spcPct val="50000"/>
              </a:spcBef>
              <a:buFont typeface="+mj-lt"/>
              <a:buAutoNum type="arabicPeriod"/>
              <a:defRPr/>
            </a:pPr>
            <a:r>
              <a:rPr lang="en-US" sz="2400" dirty="0" smtClean="0">
                <a:effectLst>
                  <a:outerShdw blurRad="38100" dist="38100" dir="2700000" algn="tl">
                    <a:srgbClr val="C0C0C0"/>
                  </a:outerShdw>
                </a:effectLst>
                <a:latin typeface="Arial" charset="0"/>
              </a:rPr>
              <a:t>Using a SWOT analysis identify Strengths, Weaknesses, Opportunities and Threats specific to your Wing and the way that you perform each of the three missions as it relates to the NHQ goals and objectives</a:t>
            </a:r>
          </a:p>
          <a:p>
            <a:pPr>
              <a:spcBef>
                <a:spcPct val="50000"/>
              </a:spcBef>
              <a:defRPr/>
            </a:pPr>
            <a:endParaRPr lang="en-US" sz="2400" dirty="0">
              <a:effectLst>
                <a:outerShdw blurRad="38100" dist="38100" dir="2700000" algn="tl">
                  <a:srgbClr val="C0C0C0"/>
                </a:outerShdw>
              </a:effectLst>
              <a:latin typeface="Arial" charset="0"/>
            </a:endParaRPr>
          </a:p>
          <a:p>
            <a:pPr>
              <a:spcBef>
                <a:spcPct val="50000"/>
              </a:spcBef>
              <a:defRPr/>
            </a:pPr>
            <a:r>
              <a:rPr lang="en-US" sz="2400" dirty="0" smtClean="0">
                <a:effectLst>
                  <a:outerShdw blurRad="38100" dist="38100" dir="2700000" algn="tl">
                    <a:srgbClr val="C0C0C0"/>
                  </a:outerShdw>
                </a:effectLst>
                <a:latin typeface="Arial" charset="0"/>
              </a:rPr>
              <a:t>  </a:t>
            </a:r>
            <a:endParaRPr lang="en-US" sz="2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1654834" y="228600"/>
            <a:ext cx="7162800" cy="1077218"/>
          </a:xfrm>
          <a:prstGeom prst="rect">
            <a:avLst/>
          </a:prstGeom>
          <a:noFill/>
        </p:spPr>
        <p:txBody>
          <a:bodyPr wrap="square" rtlCol="0">
            <a:spAutoFit/>
          </a:bodyPr>
          <a:lstStyle/>
          <a:p>
            <a:r>
              <a:rPr lang="en-US" sz="3200" b="1" dirty="0" smtClean="0">
                <a:latin typeface="+mj-lt"/>
              </a:rPr>
              <a:t>An Eight-Step Process using the Contextual Approach</a:t>
            </a:r>
            <a:endParaRPr lang="en-US" sz="3200" b="1" dirty="0">
              <a:latin typeface="+mj-lt"/>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28600" y="1676400"/>
            <a:ext cx="8610600" cy="4401205"/>
          </a:xfrm>
          <a:prstGeom prst="rect">
            <a:avLst/>
          </a:prstGeom>
          <a:noFill/>
          <a:ln w="9525">
            <a:noFill/>
            <a:miter lim="800000"/>
            <a:headEnd/>
            <a:tailEnd/>
          </a:ln>
        </p:spPr>
        <p:txBody>
          <a:bodyPr wrap="square">
            <a:spAutoFit/>
          </a:bodyPr>
          <a:lstStyle/>
          <a:p>
            <a:pPr marL="514350" indent="-514350">
              <a:spcBef>
                <a:spcPct val="50000"/>
              </a:spcBef>
              <a:buAutoNum type="arabicPeriod" startAt="5"/>
              <a:defRPr/>
            </a:pPr>
            <a:r>
              <a:rPr lang="en-US" sz="2800" kern="0" dirty="0" smtClean="0">
                <a:effectLst>
                  <a:outerShdw blurRad="38100" dist="38100" dir="2700000" algn="tl">
                    <a:srgbClr val="000000">
                      <a:alpha val="43137"/>
                    </a:srgbClr>
                  </a:outerShdw>
                </a:effectLst>
                <a:latin typeface="Arial" pitchFamily="34" charset="0"/>
                <a:cs typeface="Arial" pitchFamily="34" charset="0"/>
              </a:rPr>
              <a:t>Poll Non-CAP stakeholders (customers) to see if       your local missions are meeting their needs and how they believe this mission will change in the future.</a:t>
            </a:r>
          </a:p>
          <a:p>
            <a:pPr marL="514350" indent="-514350">
              <a:spcBef>
                <a:spcPct val="50000"/>
              </a:spcBef>
              <a:buAutoNum type="arabicPeriod" startAt="5"/>
              <a:defRPr/>
            </a:pPr>
            <a:r>
              <a:rPr lang="en-US" sz="2800" kern="0" dirty="0" smtClean="0">
                <a:effectLst>
                  <a:outerShdw blurRad="38100" dist="38100" dir="2700000" algn="tl">
                    <a:srgbClr val="000000">
                      <a:alpha val="43137"/>
                    </a:srgbClr>
                  </a:outerShdw>
                </a:effectLst>
                <a:latin typeface="Arial" pitchFamily="34" charset="0"/>
                <a:cs typeface="Arial" pitchFamily="34" charset="0"/>
              </a:rPr>
              <a:t>Identify critical internal issues</a:t>
            </a:r>
          </a:p>
          <a:p>
            <a:pPr marL="514350" indent="-514350">
              <a:spcBef>
                <a:spcPct val="50000"/>
              </a:spcBef>
              <a:buAutoNum type="arabicPeriod" startAt="5"/>
              <a:defRPr/>
            </a:pPr>
            <a:r>
              <a:rPr lang="en-US" sz="2800" kern="0" dirty="0" smtClean="0">
                <a:effectLst>
                  <a:outerShdw blurRad="38100" dist="38100" dir="2700000" algn="tl">
                    <a:srgbClr val="000000">
                      <a:alpha val="43137"/>
                    </a:srgbClr>
                  </a:outerShdw>
                </a:effectLst>
                <a:latin typeface="Arial" pitchFamily="34" charset="0"/>
                <a:cs typeface="Arial" pitchFamily="34" charset="0"/>
              </a:rPr>
              <a:t>Formulate strategies to address issues</a:t>
            </a:r>
          </a:p>
          <a:p>
            <a:pPr marL="514350" indent="-514350">
              <a:spcBef>
                <a:spcPct val="50000"/>
              </a:spcBef>
              <a:buAutoNum type="arabicPeriod" startAt="5"/>
              <a:defRPr/>
            </a:pPr>
            <a:r>
              <a:rPr lang="en-US" sz="2800" kern="0" dirty="0" smtClean="0">
                <a:effectLst>
                  <a:outerShdw blurRad="38100" dist="38100" dir="2700000" algn="tl">
                    <a:srgbClr val="000000">
                      <a:alpha val="43137"/>
                    </a:srgbClr>
                  </a:outerShdw>
                </a:effectLst>
                <a:latin typeface="Arial" pitchFamily="34" charset="0"/>
                <a:cs typeface="Arial" pitchFamily="34" charset="0"/>
              </a:rPr>
              <a:t>Create your Wing Plan</a:t>
            </a:r>
          </a:p>
          <a:p>
            <a:pPr marL="342900" indent="-342900">
              <a:spcBef>
                <a:spcPct val="50000"/>
              </a:spcBef>
              <a:defRPr/>
            </a:pPr>
            <a:r>
              <a:rPr lang="en-US" sz="2800" kern="0" dirty="0">
                <a:effectLst>
                  <a:outerShdw blurRad="38100" dist="38100" dir="2700000" algn="tl">
                    <a:srgbClr val="000000">
                      <a:alpha val="43137"/>
                    </a:srgbClr>
                  </a:outerShdw>
                </a:effectLst>
                <a:latin typeface="Arial" pitchFamily="34" charset="0"/>
                <a:cs typeface="Arial" pitchFamily="34" charset="0"/>
              </a:rPr>
              <a:t> </a:t>
            </a:r>
            <a:endParaRPr lang="en-US" sz="2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1981200" y="457200"/>
            <a:ext cx="5334000" cy="646331"/>
          </a:xfrm>
          <a:prstGeom prst="rect">
            <a:avLst/>
          </a:prstGeom>
          <a:noFill/>
        </p:spPr>
        <p:txBody>
          <a:bodyPr wrap="square" rtlCol="0">
            <a:spAutoFit/>
          </a:bodyPr>
          <a:lstStyle/>
          <a:p>
            <a:r>
              <a:rPr lang="en-US" sz="3600" dirty="0" smtClean="0">
                <a:latin typeface="+mj-lt"/>
              </a:rPr>
              <a:t>Continued…..</a:t>
            </a:r>
            <a:endParaRPr lang="en-US" sz="3600" dirty="0">
              <a:latin typeface="+mj-lt"/>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28600" y="1676400"/>
            <a:ext cx="8610600" cy="4939814"/>
          </a:xfrm>
          <a:prstGeom prst="rect">
            <a:avLst/>
          </a:prstGeom>
          <a:noFill/>
          <a:ln w="9525">
            <a:noFill/>
            <a:miter lim="800000"/>
            <a:headEnd/>
            <a:tailEnd/>
          </a:ln>
        </p:spPr>
        <p:txBody>
          <a:bodyPr wrap="square">
            <a:spAutoFit/>
          </a:bodyPr>
          <a:lstStyle/>
          <a:p>
            <a:pPr marL="342900" indent="-342900">
              <a:spcBef>
                <a:spcPct val="50000"/>
              </a:spcBef>
              <a:defRPr/>
            </a:pPr>
            <a:r>
              <a:rPr lang="en-US" sz="2400" b="1" dirty="0">
                <a:effectLst>
                  <a:outerShdw blurRad="38100" dist="38100" dir="2700000" algn="tl">
                    <a:srgbClr val="C0C0C0"/>
                  </a:outerShdw>
                </a:effectLst>
                <a:latin typeface="Arial" charset="0"/>
              </a:rPr>
              <a:t>  </a:t>
            </a:r>
            <a:r>
              <a:rPr lang="en-US" sz="2400" b="1" dirty="0" smtClean="0">
                <a:effectLst>
                  <a:outerShdw blurRad="38100" dist="38100" dir="2700000" algn="tl">
                    <a:srgbClr val="C0C0C0"/>
                  </a:outerShdw>
                </a:effectLst>
                <a:latin typeface="Arial" charset="0"/>
              </a:rPr>
              <a:t>That’s easy – since it is a reflection of the NHQ Plan it should be similar to that plan in format. You want your Wing members to associate all documents as a part of a whole and thus give them the sense that they are all related.</a:t>
            </a:r>
          </a:p>
          <a:p>
            <a:pPr marL="342900" indent="-342900">
              <a:spcBef>
                <a:spcPct val="50000"/>
              </a:spcBef>
              <a:defRPr/>
            </a:pPr>
            <a:r>
              <a:rPr lang="en-US" sz="1800" b="1" dirty="0" smtClean="0">
                <a:solidFill>
                  <a:srgbClr val="FF0000"/>
                </a:solidFill>
                <a:effectLst>
                  <a:outerShdw blurRad="38100" dist="38100" dir="2700000" algn="tl">
                    <a:srgbClr val="C0C0C0"/>
                  </a:outerShdw>
                </a:effectLst>
                <a:latin typeface="Arial" charset="0"/>
              </a:rPr>
              <a:t>The plan will have the following  parts:</a:t>
            </a:r>
          </a:p>
          <a:p>
            <a:pPr marL="342900" indent="-342900">
              <a:spcBef>
                <a:spcPct val="50000"/>
              </a:spcBef>
              <a:buFont typeface="Arial" panose="020B0604020202020204" pitchFamily="34" charset="0"/>
              <a:buChar char="•"/>
              <a:defRPr/>
            </a:pPr>
            <a:r>
              <a:rPr lang="en-US" sz="1800" b="1" dirty="0" smtClean="0">
                <a:solidFill>
                  <a:srgbClr val="FF0000"/>
                </a:solidFill>
                <a:effectLst>
                  <a:outerShdw blurRad="38100" dist="38100" dir="2700000" algn="tl">
                    <a:srgbClr val="C0C0C0"/>
                  </a:outerShdw>
                </a:effectLst>
                <a:latin typeface="Arial" charset="0"/>
              </a:rPr>
              <a:t>Goals and Objectives </a:t>
            </a:r>
          </a:p>
          <a:p>
            <a:pPr marL="342900" indent="-342900">
              <a:spcBef>
                <a:spcPct val="50000"/>
              </a:spcBef>
              <a:buFont typeface="Arial" panose="020B0604020202020204" pitchFamily="34" charset="0"/>
              <a:buChar char="•"/>
              <a:defRPr/>
            </a:pPr>
            <a:r>
              <a:rPr lang="en-US" sz="1800" b="1" dirty="0" smtClean="0">
                <a:solidFill>
                  <a:srgbClr val="FF0000"/>
                </a:solidFill>
                <a:effectLst>
                  <a:outerShdw blurRad="38100" dist="38100" dir="2700000" algn="tl">
                    <a:srgbClr val="C0C0C0"/>
                  </a:outerShdw>
                </a:effectLst>
                <a:latin typeface="Arial" charset="0"/>
              </a:rPr>
              <a:t>Individuals or Groups responsible for completing tasks</a:t>
            </a:r>
          </a:p>
          <a:p>
            <a:pPr marL="342900" indent="-342900">
              <a:spcBef>
                <a:spcPct val="50000"/>
              </a:spcBef>
              <a:buFont typeface="Arial" panose="020B0604020202020204" pitchFamily="34" charset="0"/>
              <a:buChar char="•"/>
              <a:defRPr/>
            </a:pPr>
            <a:r>
              <a:rPr lang="en-US" sz="1800" b="1" dirty="0" smtClean="0">
                <a:solidFill>
                  <a:srgbClr val="FF0000"/>
                </a:solidFill>
                <a:effectLst>
                  <a:outerShdw blurRad="38100" dist="38100" dir="2700000" algn="tl">
                    <a:srgbClr val="C0C0C0"/>
                  </a:outerShdw>
                </a:effectLst>
                <a:latin typeface="Arial" charset="0"/>
              </a:rPr>
              <a:t>Time frame</a:t>
            </a:r>
          </a:p>
          <a:p>
            <a:pPr marL="342900" indent="-342900">
              <a:spcBef>
                <a:spcPct val="50000"/>
              </a:spcBef>
              <a:buFont typeface="Arial" panose="020B0604020202020204" pitchFamily="34" charset="0"/>
              <a:buChar char="•"/>
              <a:defRPr/>
            </a:pPr>
            <a:r>
              <a:rPr lang="en-US" sz="1800" b="1" dirty="0" smtClean="0">
                <a:solidFill>
                  <a:srgbClr val="FF0000"/>
                </a:solidFill>
                <a:effectLst>
                  <a:outerShdw blurRad="38100" dist="38100" dir="2700000" algn="tl">
                    <a:srgbClr val="C0C0C0"/>
                  </a:outerShdw>
                </a:effectLst>
                <a:latin typeface="Arial" charset="0"/>
              </a:rPr>
              <a:t>If desired: how the results will be assessed and costs involved in accomplishing goals</a:t>
            </a:r>
          </a:p>
          <a:p>
            <a:pPr marL="342900" indent="-342900">
              <a:spcBef>
                <a:spcPct val="50000"/>
              </a:spcBef>
              <a:defRPr/>
            </a:pPr>
            <a:r>
              <a:rPr lang="en-US" sz="2800" kern="0" dirty="0">
                <a:effectLst>
                  <a:outerShdw blurRad="38100" dist="38100" dir="2700000" algn="tl">
                    <a:srgbClr val="000000">
                      <a:alpha val="43137"/>
                    </a:srgbClr>
                  </a:outerShdw>
                </a:effectLst>
                <a:latin typeface="Arial" pitchFamily="34" charset="0"/>
                <a:cs typeface="Arial" pitchFamily="34" charset="0"/>
              </a:rPr>
              <a:t>	</a:t>
            </a:r>
            <a:endParaRPr lang="en-US" sz="2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1447800" y="228600"/>
            <a:ext cx="7467600" cy="584775"/>
          </a:xfrm>
          <a:prstGeom prst="rect">
            <a:avLst/>
          </a:prstGeom>
          <a:noFill/>
        </p:spPr>
        <p:txBody>
          <a:bodyPr wrap="square" rtlCol="0">
            <a:spAutoFit/>
          </a:bodyPr>
          <a:lstStyle/>
          <a:p>
            <a:r>
              <a:rPr lang="en-US" sz="3200" b="1" dirty="0" smtClean="0">
                <a:latin typeface="+mj-lt"/>
              </a:rPr>
              <a:t>What Does the Wing Plan Look Like?</a:t>
            </a:r>
            <a:endParaRPr lang="en-US" sz="3200" b="1" dirty="0">
              <a:latin typeface="+mj-lt"/>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28600" y="1676400"/>
            <a:ext cx="8610600" cy="3693319"/>
          </a:xfrm>
          <a:prstGeom prst="rect">
            <a:avLst/>
          </a:prstGeom>
          <a:noFill/>
          <a:ln w="9525">
            <a:noFill/>
            <a:miter lim="800000"/>
            <a:headEnd/>
            <a:tailEnd/>
          </a:ln>
        </p:spPr>
        <p:txBody>
          <a:bodyPr wrap="square">
            <a:spAutoFit/>
          </a:bodyPr>
          <a:lstStyle/>
          <a:p>
            <a:pPr marL="342900" indent="-342900">
              <a:spcBef>
                <a:spcPct val="50000"/>
              </a:spcBef>
              <a:buFont typeface="Arial" panose="020B0604020202020204" pitchFamily="34" charset="0"/>
              <a:buChar char="•"/>
              <a:defRPr/>
            </a:pPr>
            <a:r>
              <a:rPr lang="en-US" sz="2400" b="1" dirty="0" smtClean="0">
                <a:effectLst>
                  <a:outerShdw blurRad="38100" dist="38100" dir="2700000" algn="tl">
                    <a:srgbClr val="C0C0C0"/>
                  </a:outerShdw>
                </a:effectLst>
                <a:latin typeface="Arial" charset="0"/>
              </a:rPr>
              <a:t>The NHQ Strategic Plan</a:t>
            </a:r>
          </a:p>
          <a:p>
            <a:pPr marL="342900" indent="-342900">
              <a:spcBef>
                <a:spcPct val="50000"/>
              </a:spcBef>
              <a:buFont typeface="Arial" panose="020B0604020202020204" pitchFamily="34" charset="0"/>
              <a:buChar char="•"/>
              <a:defRPr/>
            </a:pPr>
            <a:r>
              <a:rPr lang="en-US" sz="2400" b="1" dirty="0" smtClean="0">
                <a:effectLst>
                  <a:outerShdw blurRad="38100" dist="38100" dir="2700000" algn="tl">
                    <a:srgbClr val="C0C0C0"/>
                  </a:outerShdw>
                </a:effectLst>
                <a:latin typeface="Arial" charset="0"/>
              </a:rPr>
              <a:t>Your ES Training Plan</a:t>
            </a:r>
          </a:p>
          <a:p>
            <a:pPr marL="342900" indent="-342900">
              <a:spcBef>
                <a:spcPct val="50000"/>
              </a:spcBef>
              <a:buFont typeface="Arial" panose="020B0604020202020204" pitchFamily="34" charset="0"/>
              <a:buChar char="•"/>
              <a:defRPr/>
            </a:pPr>
            <a:r>
              <a:rPr lang="en-US" sz="2400" b="1" dirty="0" smtClean="0">
                <a:effectLst>
                  <a:outerShdw blurRad="38100" dist="38100" dir="2700000" algn="tl">
                    <a:srgbClr val="C0C0C0"/>
                  </a:outerShdw>
                </a:effectLst>
                <a:latin typeface="Arial" charset="0"/>
              </a:rPr>
              <a:t>The CI Guide</a:t>
            </a:r>
          </a:p>
          <a:p>
            <a:pPr marL="342900" indent="-342900">
              <a:spcBef>
                <a:spcPct val="50000"/>
              </a:spcBef>
              <a:buFont typeface="Arial" panose="020B0604020202020204" pitchFamily="34" charset="0"/>
              <a:buChar char="•"/>
              <a:defRPr/>
            </a:pPr>
            <a:r>
              <a:rPr lang="en-US" sz="2400" b="1" dirty="0" smtClean="0">
                <a:effectLst>
                  <a:outerShdw blurRad="38100" dist="38100" dir="2700000" algn="tl">
                    <a:srgbClr val="C0C0C0"/>
                  </a:outerShdw>
                </a:effectLst>
                <a:latin typeface="Arial" charset="0"/>
              </a:rPr>
              <a:t>Websites and books on Strategic Planning</a:t>
            </a:r>
          </a:p>
          <a:p>
            <a:pPr marL="342900" indent="-342900">
              <a:spcBef>
                <a:spcPct val="50000"/>
              </a:spcBef>
              <a:buFont typeface="Arial" panose="020B0604020202020204" pitchFamily="34" charset="0"/>
              <a:buChar char="•"/>
              <a:defRPr/>
            </a:pPr>
            <a:r>
              <a:rPr lang="en-US" sz="2400" b="1" dirty="0" smtClean="0">
                <a:effectLst>
                  <a:outerShdw blurRad="38100" dist="38100" dir="2700000" algn="tl">
                    <a:srgbClr val="C0C0C0"/>
                  </a:outerShdw>
                </a:effectLst>
                <a:latin typeface="Arial" charset="0"/>
              </a:rPr>
              <a:t>Your members – many do Strategic Planning as a function of their paying jobs</a:t>
            </a:r>
          </a:p>
          <a:p>
            <a:pPr marL="342900" indent="-342900">
              <a:spcBef>
                <a:spcPct val="50000"/>
              </a:spcBef>
              <a:buFont typeface="Arial" panose="020B0604020202020204" pitchFamily="34" charset="0"/>
              <a:buChar char="•"/>
              <a:defRPr/>
            </a:pPr>
            <a:r>
              <a:rPr lang="en-US" sz="2400" b="1" dirty="0" smtClean="0">
                <a:effectLst>
                  <a:outerShdw blurRad="38100" dist="38100" dir="2700000" algn="tl">
                    <a:srgbClr val="C0C0C0"/>
                  </a:outerShdw>
                </a:effectLst>
                <a:latin typeface="Arial" charset="0"/>
              </a:rPr>
              <a:t>Sample Texas Wing Plan   </a:t>
            </a:r>
            <a:r>
              <a:rPr lang="en-US" sz="2800" kern="0" dirty="0">
                <a:effectLst>
                  <a:outerShdw blurRad="38100" dist="38100" dir="2700000" algn="tl">
                    <a:srgbClr val="000000">
                      <a:alpha val="43137"/>
                    </a:srgbClr>
                  </a:outerShdw>
                </a:effectLst>
                <a:latin typeface="Arial" pitchFamily="34" charset="0"/>
                <a:cs typeface="Arial" pitchFamily="34" charset="0"/>
              </a:rPr>
              <a:t>	</a:t>
            </a:r>
            <a:endParaRPr lang="en-US" sz="2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1524000" y="228600"/>
            <a:ext cx="7162800" cy="954107"/>
          </a:xfrm>
          <a:prstGeom prst="rect">
            <a:avLst/>
          </a:prstGeom>
          <a:noFill/>
        </p:spPr>
        <p:txBody>
          <a:bodyPr wrap="square" rtlCol="0">
            <a:spAutoFit/>
          </a:bodyPr>
          <a:lstStyle/>
          <a:p>
            <a:r>
              <a:rPr lang="en-US" sz="2800" b="1" dirty="0" smtClean="0">
                <a:latin typeface="+mj-lt"/>
              </a:rPr>
              <a:t>What Resources Do We Have When Working On Our Plan?</a:t>
            </a:r>
            <a:endParaRPr lang="en-US" sz="2800" b="1" dirty="0">
              <a:latin typeface="+mj-lt"/>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609600" y="381000"/>
            <a:ext cx="8610600" cy="523220"/>
          </a:xfrm>
          <a:prstGeom prst="rect">
            <a:avLst/>
          </a:prstGeom>
          <a:noFill/>
          <a:ln w="9525">
            <a:noFill/>
            <a:miter lim="800000"/>
            <a:headEnd/>
            <a:tailEnd/>
          </a:ln>
        </p:spPr>
        <p:txBody>
          <a:bodyPr wrap="square">
            <a:spAutoFit/>
          </a:bodyPr>
          <a:lstStyle/>
          <a:p>
            <a:pPr marL="342900" indent="-342900">
              <a:spcBef>
                <a:spcPct val="50000"/>
              </a:spcBef>
              <a:defRPr/>
            </a:pPr>
            <a:r>
              <a:rPr lang="en-US" sz="2400" b="1" dirty="0">
                <a:effectLst>
                  <a:outerShdw blurRad="38100" dist="38100" dir="2700000" algn="tl">
                    <a:srgbClr val="C0C0C0"/>
                  </a:outerShdw>
                </a:effectLst>
                <a:latin typeface="Arial" charset="0"/>
              </a:rPr>
              <a:t>   </a:t>
            </a:r>
            <a:r>
              <a:rPr lang="en-US" sz="2800" kern="0" dirty="0">
                <a:effectLst>
                  <a:outerShdw blurRad="38100" dist="38100" dir="2700000" algn="tl">
                    <a:srgbClr val="000000">
                      <a:alpha val="43137"/>
                    </a:srgbClr>
                  </a:outerShdw>
                </a:effectLst>
                <a:latin typeface="Arial" pitchFamily="34" charset="0"/>
                <a:cs typeface="Arial" pitchFamily="34" charset="0"/>
              </a:rPr>
              <a:t>	</a:t>
            </a:r>
            <a:r>
              <a:rPr lang="en-US" sz="2400" dirty="0" smtClean="0">
                <a:effectLst>
                  <a:outerShdw blurRad="38100" dist="38100" dir="2700000" algn="tl">
                    <a:srgbClr val="000000">
                      <a:alpha val="43137"/>
                    </a:srgbClr>
                  </a:outerShdw>
                </a:effectLst>
                <a:latin typeface="Arial" pitchFamily="34" charset="0"/>
                <a:cs typeface="Arial" pitchFamily="34" charset="0"/>
              </a:rPr>
              <a:t>.The Plan is Complete…NOW WHAT?</a:t>
            </a:r>
          </a:p>
        </p:txBody>
      </p:sp>
      <p:sp>
        <p:nvSpPr>
          <p:cNvPr id="2" name="TextBox 1"/>
          <p:cNvSpPr txBox="1"/>
          <p:nvPr/>
        </p:nvSpPr>
        <p:spPr>
          <a:xfrm>
            <a:off x="1066800" y="1752600"/>
            <a:ext cx="7315200" cy="5509200"/>
          </a:xfrm>
          <a:prstGeom prst="rect">
            <a:avLst/>
          </a:prstGeom>
          <a:noFill/>
        </p:spPr>
        <p:txBody>
          <a:bodyPr wrap="square" rtlCol="0">
            <a:spAutoFit/>
          </a:bodyPr>
          <a:lstStyle/>
          <a:p>
            <a:r>
              <a:rPr lang="en-US" sz="2400" dirty="0" smtClean="0">
                <a:latin typeface="+mj-lt"/>
              </a:rPr>
              <a:t>The Wing Commander is responsible for keeping the membership focused on the goals and objectives of the National, Region and Wing plans.  There are key times when this can happen organically:</a:t>
            </a:r>
          </a:p>
          <a:p>
            <a:pPr marL="285750" indent="-285750">
              <a:buFont typeface="Arial" panose="020B0604020202020204" pitchFamily="34" charset="0"/>
              <a:buChar char="•"/>
            </a:pPr>
            <a:r>
              <a:rPr lang="en-US" sz="2400" dirty="0" smtClean="0">
                <a:latin typeface="+mj-lt"/>
              </a:rPr>
              <a:t>Staff Meetings via phone</a:t>
            </a:r>
          </a:p>
          <a:p>
            <a:pPr marL="285750" indent="-285750">
              <a:buFont typeface="Arial" panose="020B0604020202020204" pitchFamily="34" charset="0"/>
              <a:buChar char="•"/>
            </a:pPr>
            <a:r>
              <a:rPr lang="en-US" sz="2400" dirty="0" smtClean="0">
                <a:latin typeface="+mj-lt"/>
              </a:rPr>
              <a:t>Face to Face Meetings</a:t>
            </a:r>
          </a:p>
          <a:p>
            <a:pPr marL="285750" indent="-285750">
              <a:buFont typeface="Arial" panose="020B0604020202020204" pitchFamily="34" charset="0"/>
              <a:buChar char="•"/>
            </a:pPr>
            <a:r>
              <a:rPr lang="en-US" sz="2400" dirty="0" smtClean="0">
                <a:latin typeface="+mj-lt"/>
              </a:rPr>
              <a:t>Newsletters</a:t>
            </a:r>
          </a:p>
          <a:p>
            <a:pPr marL="285750" indent="-285750">
              <a:buFont typeface="Arial" panose="020B0604020202020204" pitchFamily="34" charset="0"/>
              <a:buChar char="•"/>
            </a:pPr>
            <a:r>
              <a:rPr lang="en-US" sz="2400" dirty="0" smtClean="0">
                <a:latin typeface="+mj-lt"/>
              </a:rPr>
              <a:t>Emails</a:t>
            </a:r>
          </a:p>
          <a:p>
            <a:pPr marL="285750" indent="-285750">
              <a:buFont typeface="Arial" panose="020B0604020202020204" pitchFamily="34" charset="0"/>
              <a:buChar char="•"/>
            </a:pPr>
            <a:endParaRPr lang="en-US" sz="2400" dirty="0">
              <a:latin typeface="+mj-lt"/>
            </a:endParaRPr>
          </a:p>
          <a:p>
            <a:r>
              <a:rPr lang="en-US" sz="2400" dirty="0" smtClean="0">
                <a:solidFill>
                  <a:srgbClr val="FF0000"/>
                </a:solidFill>
                <a:latin typeface="+mj-lt"/>
              </a:rPr>
              <a:t>Texas Wing uses the Group Commanders Call at Wing Conference for yearly updates and the quarterly Face to Face meetings (open to all members) for reinforcement.</a:t>
            </a:r>
          </a:p>
          <a:p>
            <a:endParaRPr lang="en-US" sz="2400" dirty="0" smtClean="0">
              <a:latin typeface="+mj-lt"/>
            </a:endParaRPr>
          </a:p>
          <a:p>
            <a:pPr marL="285750" indent="-285750">
              <a:buFont typeface="Arial" panose="020B0604020202020204" pitchFamily="34" charset="0"/>
              <a:buChar char="•"/>
            </a:pPr>
            <a:endParaRPr lang="en-US"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28600" y="1676400"/>
            <a:ext cx="8610600" cy="3877985"/>
          </a:xfrm>
          <a:prstGeom prst="rect">
            <a:avLst/>
          </a:prstGeom>
          <a:noFill/>
          <a:ln w="9525">
            <a:noFill/>
            <a:miter lim="800000"/>
            <a:headEnd/>
            <a:tailEnd/>
          </a:ln>
        </p:spPr>
        <p:txBody>
          <a:bodyPr wrap="square">
            <a:spAutoFit/>
          </a:bodyPr>
          <a:lstStyle/>
          <a:p>
            <a:pPr marL="342900" indent="-342900">
              <a:spcBef>
                <a:spcPct val="50000"/>
              </a:spcBef>
              <a:defRPr/>
            </a:pPr>
            <a:r>
              <a:rPr lang="en-US" sz="2400" b="1" dirty="0">
                <a:effectLst>
                  <a:outerShdw blurRad="38100" dist="38100" dir="2700000" algn="tl">
                    <a:srgbClr val="C0C0C0"/>
                  </a:outerShdw>
                </a:effectLst>
                <a:latin typeface="Arial" charset="0"/>
              </a:rPr>
              <a:t>   </a:t>
            </a:r>
            <a:r>
              <a:rPr lang="en-US" sz="2800" kern="0" dirty="0">
                <a:effectLst>
                  <a:outerShdw blurRad="38100" dist="38100" dir="2700000" algn="tl">
                    <a:srgbClr val="000000">
                      <a:alpha val="43137"/>
                    </a:srgbClr>
                  </a:outerShdw>
                </a:effectLst>
                <a:latin typeface="Arial" pitchFamily="34" charset="0"/>
                <a:cs typeface="Arial" pitchFamily="34" charset="0"/>
              </a:rPr>
              <a:t>	</a:t>
            </a:r>
            <a:r>
              <a:rPr lang="en-US" sz="2800" kern="0" dirty="0" smtClean="0">
                <a:effectLst>
                  <a:outerShdw blurRad="38100" dist="38100" dir="2700000" algn="tl">
                    <a:srgbClr val="000000">
                      <a:alpha val="43137"/>
                    </a:srgbClr>
                  </a:outerShdw>
                </a:effectLst>
                <a:latin typeface="Arial" pitchFamily="34" charset="0"/>
                <a:cs typeface="Arial" pitchFamily="34" charset="0"/>
              </a:rPr>
              <a:t>Once your plan is complete it doesn’t have to be rewritten unless the operation of the parent organization changes dramatically. </a:t>
            </a:r>
          </a:p>
          <a:p>
            <a:pPr marL="342900" indent="-342900">
              <a:spcBef>
                <a:spcPct val="50000"/>
              </a:spcBef>
              <a:defRPr/>
            </a:pPr>
            <a:r>
              <a:rPr lang="en-US" sz="2800" kern="0" dirty="0">
                <a:effectLst>
                  <a:outerShdw blurRad="38100" dist="38100" dir="2700000" algn="tl">
                    <a:srgbClr val="000000">
                      <a:alpha val="43137"/>
                    </a:srgbClr>
                  </a:outerShdw>
                </a:effectLst>
                <a:latin typeface="Arial" pitchFamily="34" charset="0"/>
                <a:cs typeface="Arial" pitchFamily="34" charset="0"/>
              </a:rPr>
              <a:t> </a:t>
            </a:r>
            <a:r>
              <a:rPr lang="en-US" sz="2800" kern="0" dirty="0" smtClean="0">
                <a:effectLst>
                  <a:outerShdw blurRad="38100" dist="38100" dir="2700000" algn="tl">
                    <a:srgbClr val="000000">
                      <a:alpha val="43137"/>
                    </a:srgbClr>
                  </a:outerShdw>
                </a:effectLst>
                <a:latin typeface="Arial" pitchFamily="34" charset="0"/>
                <a:cs typeface="Arial" pitchFamily="34" charset="0"/>
              </a:rPr>
              <a:t>  </a:t>
            </a:r>
            <a:r>
              <a:rPr lang="en-US" sz="2400" kern="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 Strategic Plan is “good” for 3-5 years – you should only do a single strategic planning session in your term as Wing Commander. Yearly “tweaking” with your key planners (I use Group Commanders) should primarily be used as an evaluation session. Most evaluation metrics will come from your Dashboard. </a:t>
            </a:r>
            <a:endParaRPr lang="en-US" sz="2400"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1447800" y="152400"/>
            <a:ext cx="7391400" cy="523220"/>
          </a:xfrm>
          <a:prstGeom prst="rect">
            <a:avLst/>
          </a:prstGeom>
          <a:noFill/>
        </p:spPr>
        <p:txBody>
          <a:bodyPr wrap="square" rtlCol="0">
            <a:spAutoFit/>
          </a:bodyPr>
          <a:lstStyle/>
          <a:p>
            <a:r>
              <a:rPr lang="en-US" sz="2800" b="1" dirty="0" smtClean="0">
                <a:latin typeface="+mj-lt"/>
              </a:rPr>
              <a:t>Updating The Plan</a:t>
            </a:r>
            <a:endParaRPr lang="en-US" sz="2800" b="1" dirty="0">
              <a:latin typeface="+mj-lt"/>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124200"/>
            <a:ext cx="8458200" cy="1569660"/>
          </a:xfrm>
          <a:prstGeom prst="rect">
            <a:avLst/>
          </a:prstGeom>
          <a:noFill/>
        </p:spPr>
        <p:txBody>
          <a:bodyPr wrap="square" rtlCol="0">
            <a:spAutoFit/>
          </a:bodyPr>
          <a:lstStyle/>
          <a:p>
            <a:r>
              <a:rPr lang="en-US" sz="9600" dirty="0" smtClean="0">
                <a:latin typeface="+mj-lt"/>
              </a:rPr>
              <a:t>QUESTIONS?</a:t>
            </a:r>
            <a:endParaRPr lang="en-US" sz="9600" dirty="0">
              <a:latin typeface="+mj-lt"/>
            </a:endParaRPr>
          </a:p>
        </p:txBody>
      </p:sp>
    </p:spTree>
    <p:extLst>
      <p:ext uri="{BB962C8B-B14F-4D97-AF65-F5344CB8AC3E}">
        <p14:creationId xmlns:p14="http://schemas.microsoft.com/office/powerpoint/2010/main" val="3814415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chemeClr val="tx1"/>
                </a:solidFill>
              </a:rPr>
              <a:t>PREREQUISITES</a:t>
            </a:r>
            <a:endParaRPr lang="en-US" dirty="0">
              <a:solidFill>
                <a:schemeClr val="tx1"/>
              </a:solidFill>
            </a:endParaRPr>
          </a:p>
        </p:txBody>
      </p:sp>
      <p:sp>
        <p:nvSpPr>
          <p:cNvPr id="3" name="Content Placeholder 2"/>
          <p:cNvSpPr>
            <a:spLocks noGrp="1"/>
          </p:cNvSpPr>
          <p:nvPr>
            <p:ph idx="1"/>
          </p:nvPr>
        </p:nvSpPr>
        <p:spPr/>
        <p:txBody>
          <a:bodyPr/>
          <a:lstStyle/>
          <a:p>
            <a:r>
              <a:rPr lang="en-US" sz="2000" dirty="0" smtClean="0"/>
              <a:t>Make yourself familiar with the NHQ Strategic Plan</a:t>
            </a:r>
          </a:p>
          <a:p>
            <a:r>
              <a:rPr lang="en-US" sz="2000" dirty="0" smtClean="0"/>
              <a:t>Review the NHQ Power Point presentation: </a:t>
            </a:r>
            <a:r>
              <a:rPr lang="en-US" sz="2000" dirty="0" smtClean="0">
                <a:effectLst>
                  <a:outerShdw blurRad="38100" dist="38100" dir="2700000" algn="tl">
                    <a:srgbClr val="000000">
                      <a:alpha val="43137"/>
                    </a:srgbClr>
                  </a:outerShdw>
                </a:effectLst>
              </a:rPr>
              <a:t>2014-2015 </a:t>
            </a:r>
            <a:r>
              <a:rPr lang="en-US" sz="2000" dirty="0">
                <a:effectLst>
                  <a:outerShdw blurRad="38100" dist="38100" dir="2700000" algn="tl">
                    <a:srgbClr val="000000">
                      <a:alpha val="43137"/>
                    </a:srgbClr>
                  </a:outerShdw>
                </a:effectLst>
              </a:rPr>
              <a:t>Unit Action </a:t>
            </a:r>
            <a:r>
              <a:rPr lang="en-US" sz="2000" dirty="0" smtClean="0">
                <a:effectLst>
                  <a:outerShdw blurRad="38100" dist="38100" dir="2700000" algn="tl">
                    <a:srgbClr val="000000">
                      <a:alpha val="43137"/>
                    </a:srgbClr>
                  </a:outerShdw>
                </a:effectLst>
              </a:rPr>
              <a:t>Plan</a:t>
            </a:r>
          </a:p>
          <a:p>
            <a:r>
              <a:rPr lang="en-US" sz="2000" dirty="0" smtClean="0">
                <a:effectLst>
                  <a:outerShdw blurRad="38100" dist="38100" dir="2700000" algn="tl">
                    <a:srgbClr val="000000">
                      <a:alpha val="43137"/>
                    </a:srgbClr>
                  </a:outerShdw>
                </a:effectLst>
              </a:rPr>
              <a:t>Review one of the following publications or websites on the methodology of Strategic Planning:</a:t>
            </a:r>
          </a:p>
          <a:p>
            <a:pPr lvl="1"/>
            <a:r>
              <a:rPr lang="en-US" sz="2000" dirty="0" smtClean="0">
                <a:effectLst>
                  <a:outerShdw blurRad="38100" dist="38100" dir="2700000" algn="tl">
                    <a:srgbClr val="000000">
                      <a:alpha val="43137"/>
                    </a:srgbClr>
                  </a:outerShdw>
                </a:effectLst>
              </a:rPr>
              <a:t>Driving Strategic Planning: A Nonprofit Executive’s Guide by Susan A. </a:t>
            </a:r>
            <a:r>
              <a:rPr lang="en-US" sz="2000" dirty="0" err="1" smtClean="0">
                <a:effectLst>
                  <a:outerShdw blurRad="38100" dist="38100" dir="2700000" algn="tl">
                    <a:srgbClr val="000000">
                      <a:alpha val="43137"/>
                    </a:srgbClr>
                  </a:outerShdw>
                </a:effectLst>
              </a:rPr>
              <a:t>Waechter</a:t>
            </a:r>
            <a:endParaRPr lang="en-US" sz="2000" dirty="0" smtClean="0">
              <a:effectLst>
                <a:outerShdw blurRad="38100" dist="38100" dir="2700000" algn="tl">
                  <a:srgbClr val="000000">
                    <a:alpha val="43137"/>
                  </a:srgbClr>
                </a:outerShdw>
              </a:effectLst>
            </a:endParaRPr>
          </a:p>
          <a:p>
            <a:pPr lvl="1"/>
            <a:r>
              <a:rPr lang="en-US" sz="2000" dirty="0" smtClean="0">
                <a:effectLst>
                  <a:outerShdw blurRad="38100" dist="38100" dir="2700000" algn="tl">
                    <a:srgbClr val="000000">
                      <a:alpha val="43137"/>
                    </a:srgbClr>
                  </a:outerShdw>
                </a:effectLst>
              </a:rPr>
              <a:t>Presenting: Strategic Planning by </a:t>
            </a:r>
            <a:r>
              <a:rPr lang="en-US" sz="2000" dirty="0" err="1" smtClean="0">
                <a:effectLst>
                  <a:outerShdw blurRad="38100" dist="38100" dir="2700000" algn="tl">
                    <a:srgbClr val="000000">
                      <a:alpha val="43137"/>
                    </a:srgbClr>
                  </a:outerShdw>
                </a:effectLst>
              </a:rPr>
              <a:t>Michela</a:t>
            </a:r>
            <a:r>
              <a:rPr lang="en-US" sz="2000" dirty="0" smtClean="0">
                <a:effectLst>
                  <a:outerShdw blurRad="38100" dist="38100" dir="2700000" algn="tl">
                    <a:srgbClr val="000000">
                      <a:alpha val="43137"/>
                    </a:srgbClr>
                  </a:outerShdw>
                </a:effectLst>
              </a:rPr>
              <a:t> M. </a:t>
            </a:r>
            <a:r>
              <a:rPr lang="en-US" sz="2000" dirty="0" err="1" smtClean="0">
                <a:effectLst>
                  <a:outerShdw blurRad="38100" dist="38100" dir="2700000" algn="tl">
                    <a:srgbClr val="000000">
                      <a:alpha val="43137"/>
                    </a:srgbClr>
                  </a:outerShdw>
                </a:effectLst>
              </a:rPr>
              <a:t>Perrone</a:t>
            </a:r>
            <a:r>
              <a:rPr lang="en-US" sz="2000" dirty="0" smtClean="0">
                <a:effectLst>
                  <a:outerShdw blurRad="38100" dist="38100" dir="2700000" algn="tl">
                    <a:srgbClr val="000000">
                      <a:alpha val="43137"/>
                    </a:srgbClr>
                  </a:outerShdw>
                </a:effectLst>
              </a:rPr>
              <a:t>, Ph. D. and Janis Johnson</a:t>
            </a:r>
          </a:p>
          <a:p>
            <a:pPr lvl="1"/>
            <a:r>
              <a:rPr lang="en-US" sz="2000" dirty="0" smtClean="0">
                <a:effectLst>
                  <a:outerShdw blurRad="38100" dist="38100" dir="2700000" algn="tl">
                    <a:srgbClr val="000000">
                      <a:alpha val="43137"/>
                    </a:srgbClr>
                  </a:outerShdw>
                </a:effectLst>
              </a:rPr>
              <a:t>All About Strategic Planning  go to: managementhelp.org</a:t>
            </a:r>
          </a:p>
          <a:p>
            <a:pPr lvl="1"/>
            <a:endParaRPr lang="en-US" sz="2000" dirty="0">
              <a:effectLst>
                <a:outerShdw blurRad="38100" dist="38100" dir="2700000" algn="tl">
                  <a:srgbClr val="000000">
                    <a:alpha val="43137"/>
                  </a:srgbClr>
                </a:outerShdw>
              </a:effectLst>
            </a:endParaRPr>
          </a:p>
          <a:p>
            <a:endParaRPr lang="en-US" sz="2400" dirty="0" smtClean="0"/>
          </a:p>
          <a:p>
            <a:endParaRPr lang="en-US" dirty="0"/>
          </a:p>
        </p:txBody>
      </p:sp>
    </p:spTree>
    <p:extLst>
      <p:ext uri="{BB962C8B-B14F-4D97-AF65-F5344CB8AC3E}">
        <p14:creationId xmlns:p14="http://schemas.microsoft.com/office/powerpoint/2010/main" val="2391887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78256" y="425945"/>
            <a:ext cx="7494896" cy="541174"/>
          </a:xfrm>
          <a:prstGeom prst="rect">
            <a:avLst/>
          </a:prstGeom>
        </p:spPr>
        <p:txBody>
          <a:bodyPr wrap="square">
            <a:spAutoFit/>
          </a:bodyPr>
          <a:lstStyle/>
          <a:p>
            <a:pPr algn="ctr">
              <a:lnSpc>
                <a:spcPts val="3500"/>
              </a:lnSpc>
              <a:defRPr/>
            </a:pPr>
            <a:r>
              <a:rPr lang="en-US" sz="3600" b="1" dirty="0" smtClean="0">
                <a:latin typeface="+mn-lt"/>
              </a:rPr>
              <a:t>Key Points to Discuss</a:t>
            </a:r>
            <a:endParaRPr lang="en-US" sz="3600" b="1" dirty="0">
              <a:effectLst>
                <a:outerShdw blurRad="38100" dist="38100" dir="2700000" algn="tl">
                  <a:srgbClr val="000000">
                    <a:alpha val="43137"/>
                  </a:srgbClr>
                </a:outerShdw>
              </a:effectLst>
              <a:latin typeface="+mn-lt"/>
            </a:endParaRPr>
          </a:p>
        </p:txBody>
      </p:sp>
      <p:sp>
        <p:nvSpPr>
          <p:cNvPr id="12" name="Text Box 2"/>
          <p:cNvSpPr txBox="1">
            <a:spLocks noChangeArrowheads="1"/>
          </p:cNvSpPr>
          <p:nvPr/>
        </p:nvSpPr>
        <p:spPr bwMode="auto">
          <a:xfrm>
            <a:off x="533400" y="1828800"/>
            <a:ext cx="8339468" cy="4524315"/>
          </a:xfrm>
          <a:prstGeom prst="rect">
            <a:avLst/>
          </a:prstGeom>
          <a:noFill/>
          <a:ln w="9525">
            <a:noFill/>
            <a:miter lim="800000"/>
            <a:headEnd/>
            <a:tailEnd/>
          </a:ln>
        </p:spPr>
        <p:txBody>
          <a:bodyPr wrap="square">
            <a:spAutoFit/>
          </a:bodyPr>
          <a:lstStyle/>
          <a:p>
            <a:pPr marL="463550" indent="-463550">
              <a:spcBef>
                <a:spcPct val="50000"/>
              </a:spcBef>
              <a:buAutoNum type="arabicPeriod"/>
              <a:tabLst>
                <a:tab pos="463550" algn="l"/>
              </a:tabLst>
              <a:defRPr/>
            </a:pPr>
            <a:r>
              <a:rPr lang="en-US" sz="2400" b="1" dirty="0" smtClean="0">
                <a:latin typeface="+mn-lt"/>
              </a:rPr>
              <a:t>Describe the purpose of CAP’s Strategic Plan</a:t>
            </a:r>
          </a:p>
          <a:p>
            <a:pPr marL="463550" indent="-463550">
              <a:spcBef>
                <a:spcPct val="50000"/>
              </a:spcBef>
              <a:buAutoNum type="arabicPeriod"/>
              <a:tabLst>
                <a:tab pos="463550" algn="l"/>
              </a:tabLst>
              <a:defRPr/>
            </a:pPr>
            <a:r>
              <a:rPr lang="en-US" sz="2400" b="1" dirty="0" smtClean="0">
                <a:latin typeface="+mn-lt"/>
              </a:rPr>
              <a:t>Explain the Wing’s role in fulfilling the goals contained in the Strategic Plan.</a:t>
            </a:r>
          </a:p>
          <a:p>
            <a:pPr marL="463550" indent="-463550">
              <a:spcBef>
                <a:spcPct val="50000"/>
              </a:spcBef>
              <a:buAutoNum type="arabicPeriod"/>
              <a:tabLst>
                <a:tab pos="463550" algn="l"/>
              </a:tabLst>
              <a:defRPr/>
            </a:pPr>
            <a:r>
              <a:rPr lang="en-US" sz="2400" b="1" dirty="0" smtClean="0">
                <a:latin typeface="+mn-lt"/>
              </a:rPr>
              <a:t>Formulate Wing – </a:t>
            </a:r>
            <a:r>
              <a:rPr lang="en-US" sz="2400" b="1" dirty="0" smtClean="0">
                <a:latin typeface="+mn-lt"/>
              </a:rPr>
              <a:t>level </a:t>
            </a:r>
            <a:r>
              <a:rPr lang="en-US" sz="2400" b="1" dirty="0" smtClean="0">
                <a:latin typeface="+mn-lt"/>
              </a:rPr>
              <a:t>approaches to contribute to CAP’s success in implementing its Strategic Plan</a:t>
            </a:r>
          </a:p>
          <a:p>
            <a:pPr marL="457200" indent="-457200">
              <a:spcBef>
                <a:spcPct val="50000"/>
              </a:spcBef>
              <a:defRPr/>
            </a:pPr>
            <a:endParaRPr lang="en-US" sz="2400" b="1" dirty="0" smtClean="0">
              <a:latin typeface="+mn-lt"/>
            </a:endParaRPr>
          </a:p>
          <a:p>
            <a:pPr marL="457200" indent="-457200">
              <a:spcBef>
                <a:spcPct val="50000"/>
              </a:spcBef>
              <a:defRPr/>
            </a:pPr>
            <a:endParaRPr lang="en-US" sz="2400" b="1" dirty="0">
              <a:latin typeface="+mn-lt"/>
            </a:endParaRPr>
          </a:p>
          <a:p>
            <a:pPr marL="457200" indent="-457200">
              <a:spcBef>
                <a:spcPct val="50000"/>
              </a:spcBef>
              <a:defRPr/>
            </a:pPr>
            <a:endParaRPr lang="en-US" sz="2400" b="1" dirty="0" smtClean="0">
              <a:latin typeface="+mn-lt"/>
            </a:endParaRPr>
          </a:p>
          <a:p>
            <a:pPr marL="457200" indent="-457200">
              <a:spcBef>
                <a:spcPct val="50000"/>
              </a:spcBef>
              <a:defRPr/>
            </a:pPr>
            <a:r>
              <a:rPr lang="en-US" sz="2400" b="1" dirty="0" smtClean="0">
                <a:solidFill>
                  <a:srgbClr val="C00000"/>
                </a:solidFill>
                <a:latin typeface="+mn-lt"/>
              </a:rPr>
              <a:t>National Plan</a:t>
            </a:r>
            <a:r>
              <a:rPr lang="en-US" sz="2400" b="1" dirty="0" smtClean="0">
                <a:latin typeface="+mn-lt"/>
              </a:rPr>
              <a:t>	  </a:t>
            </a:r>
            <a:r>
              <a:rPr lang="en-US" sz="2400" b="1" dirty="0" smtClean="0">
                <a:solidFill>
                  <a:srgbClr val="C00000"/>
                </a:solidFill>
                <a:latin typeface="+mn-lt"/>
              </a:rPr>
              <a:t>Region/Wing Plans</a:t>
            </a:r>
            <a:r>
              <a:rPr lang="en-US" sz="2400" b="1" dirty="0" smtClean="0">
                <a:latin typeface="+mn-lt"/>
              </a:rPr>
              <a:t>	   </a:t>
            </a:r>
            <a:r>
              <a:rPr lang="en-US" sz="2400" b="1" dirty="0" smtClean="0">
                <a:solidFill>
                  <a:srgbClr val="C00000"/>
                </a:solidFill>
                <a:latin typeface="+mn-lt"/>
              </a:rPr>
              <a:t>Unit Plans</a:t>
            </a:r>
          </a:p>
        </p:txBody>
      </p:sp>
      <p:cxnSp>
        <p:nvCxnSpPr>
          <p:cNvPr id="6" name="Straight Arrow Connector 5"/>
          <p:cNvCxnSpPr/>
          <p:nvPr/>
        </p:nvCxnSpPr>
        <p:spPr bwMode="auto">
          <a:xfrm>
            <a:off x="2663443" y="6094288"/>
            <a:ext cx="762000" cy="0"/>
          </a:xfrm>
          <a:prstGeom prst="straightConnector1">
            <a:avLst/>
          </a:prstGeom>
          <a:solidFill>
            <a:schemeClr val="accent1"/>
          </a:solidFill>
          <a:ln w="9525" cap="flat" cmpd="sng" algn="ctr">
            <a:solidFill>
              <a:schemeClr val="tx1"/>
            </a:solidFill>
            <a:prstDash val="solid"/>
            <a:round/>
            <a:headEnd type="none" w="med" len="med"/>
            <a:tailEnd type="arrow"/>
          </a:ln>
          <a:effectLst>
            <a:outerShdw dist="35921" dir="2700000" algn="ctr" rotWithShape="0">
              <a:schemeClr val="bg2"/>
            </a:outerShdw>
          </a:effectLst>
        </p:spPr>
      </p:cxnSp>
      <p:cxnSp>
        <p:nvCxnSpPr>
          <p:cNvPr id="8" name="Straight Arrow Connector 7"/>
          <p:cNvCxnSpPr/>
          <p:nvPr/>
        </p:nvCxnSpPr>
        <p:spPr bwMode="auto">
          <a:xfrm>
            <a:off x="6420430" y="6085405"/>
            <a:ext cx="762000" cy="0"/>
          </a:xfrm>
          <a:prstGeom prst="straightConnector1">
            <a:avLst/>
          </a:prstGeom>
          <a:solidFill>
            <a:schemeClr val="accent1"/>
          </a:solidFill>
          <a:ln w="9525" cap="flat" cmpd="sng" algn="ctr">
            <a:solidFill>
              <a:schemeClr val="tx1"/>
            </a:solidFill>
            <a:prstDash val="solid"/>
            <a:round/>
            <a:headEnd type="none" w="med" len="med"/>
            <a:tailEnd type="arrow"/>
          </a:ln>
          <a:effectLst>
            <a:outerShdw dist="35921" dir="2700000" algn="ctr" rotWithShape="0">
              <a:schemeClr val="bg2"/>
            </a:outerShdw>
          </a:effectLst>
        </p:spPr>
      </p:cxn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78256" y="425945"/>
            <a:ext cx="7494896" cy="553037"/>
          </a:xfrm>
          <a:prstGeom prst="rect">
            <a:avLst/>
          </a:prstGeom>
        </p:spPr>
        <p:txBody>
          <a:bodyPr wrap="square">
            <a:spAutoFit/>
          </a:bodyPr>
          <a:lstStyle/>
          <a:p>
            <a:pPr algn="ctr">
              <a:lnSpc>
                <a:spcPts val="3500"/>
              </a:lnSpc>
              <a:defRPr/>
            </a:pPr>
            <a:r>
              <a:rPr lang="en-US" sz="3600" b="1" dirty="0" smtClean="0">
                <a:latin typeface="+mn-lt"/>
              </a:rPr>
              <a:t>What Is A Strategic Plan?</a:t>
            </a:r>
            <a:endParaRPr lang="en-US" sz="3600" b="1" dirty="0">
              <a:effectLst>
                <a:outerShdw blurRad="38100" dist="38100" dir="2700000" algn="tl">
                  <a:srgbClr val="000000">
                    <a:alpha val="43137"/>
                  </a:srgbClr>
                </a:outerShdw>
              </a:effectLst>
              <a:latin typeface="+mn-lt"/>
            </a:endParaRPr>
          </a:p>
        </p:txBody>
      </p:sp>
      <p:sp>
        <p:nvSpPr>
          <p:cNvPr id="12" name="Text Box 2"/>
          <p:cNvSpPr txBox="1">
            <a:spLocks noChangeArrowheads="1"/>
          </p:cNvSpPr>
          <p:nvPr/>
        </p:nvSpPr>
        <p:spPr bwMode="auto">
          <a:xfrm>
            <a:off x="990600" y="1215784"/>
            <a:ext cx="8001000" cy="6294031"/>
          </a:xfrm>
          <a:prstGeom prst="rect">
            <a:avLst/>
          </a:prstGeom>
          <a:noFill/>
          <a:ln w="9525">
            <a:noFill/>
            <a:miter lim="800000"/>
            <a:headEnd/>
            <a:tailEnd/>
          </a:ln>
        </p:spPr>
        <p:txBody>
          <a:bodyPr wrap="square">
            <a:spAutoFit/>
          </a:bodyPr>
          <a:lstStyle/>
          <a:p>
            <a:pPr marL="514350" indent="-514350">
              <a:spcBef>
                <a:spcPct val="50000"/>
              </a:spcBef>
              <a:buAutoNum type="arabicPeriod"/>
              <a:defRPr/>
            </a:pPr>
            <a:r>
              <a:rPr lang="en-US" sz="2800" b="1" dirty="0" smtClean="0">
                <a:latin typeface="+mn-lt"/>
              </a:rPr>
              <a:t>A process of defining a strategy for an organization with the greatest possible knowledge of its environment and context.</a:t>
            </a:r>
          </a:p>
          <a:p>
            <a:pPr marL="514350" indent="-514350">
              <a:spcBef>
                <a:spcPct val="50000"/>
              </a:spcBef>
              <a:buAutoNum type="arabicPeriod"/>
              <a:defRPr/>
            </a:pPr>
            <a:r>
              <a:rPr lang="en-US" sz="2800" b="1" dirty="0" smtClean="0">
                <a:latin typeface="+mn-lt"/>
              </a:rPr>
              <a:t>A written list of actions to meet strategies and goals.</a:t>
            </a:r>
          </a:p>
          <a:p>
            <a:pPr marL="514350" indent="-514350">
              <a:spcBef>
                <a:spcPct val="50000"/>
              </a:spcBef>
              <a:buAutoNum type="arabicPeriod"/>
              <a:defRPr/>
            </a:pPr>
            <a:r>
              <a:rPr lang="en-US" sz="2800" b="1" dirty="0" smtClean="0">
                <a:latin typeface="+mn-lt"/>
              </a:rPr>
              <a:t>A method to monitor results.</a:t>
            </a:r>
          </a:p>
          <a:p>
            <a:pPr>
              <a:spcBef>
                <a:spcPct val="50000"/>
              </a:spcBef>
              <a:defRPr/>
            </a:pPr>
            <a:r>
              <a:rPr lang="en-US" sz="1800" b="1" dirty="0" smtClean="0">
                <a:solidFill>
                  <a:srgbClr val="FF0000"/>
                </a:solidFill>
                <a:latin typeface="+mn-lt"/>
              </a:rPr>
              <a:t>Strategic planning is a systematic process through which an organization agrees on – and builds commitment among key stakeholders to - priorities that are essential to its mission and </a:t>
            </a:r>
            <a:r>
              <a:rPr lang="en-US" sz="1800" b="1" dirty="0" smtClean="0">
                <a:solidFill>
                  <a:srgbClr val="FF0000"/>
                </a:solidFill>
                <a:latin typeface="+mn-lt"/>
              </a:rPr>
              <a:t>responsive to its environment</a:t>
            </a:r>
            <a:r>
              <a:rPr lang="en-US" sz="1800" b="1" dirty="0" smtClean="0">
                <a:solidFill>
                  <a:srgbClr val="FF0000"/>
                </a:solidFill>
                <a:latin typeface="+mn-lt"/>
              </a:rPr>
              <a:t>. Strategic plans guide the acquisition and allocation of resources to achieve these priorities.</a:t>
            </a:r>
          </a:p>
          <a:p>
            <a:pPr marL="457200" indent="-457200">
              <a:spcBef>
                <a:spcPct val="50000"/>
              </a:spcBef>
              <a:buAutoNum type="arabicPeriod"/>
              <a:defRPr/>
            </a:pPr>
            <a:endParaRPr lang="en-US" sz="2400" b="1" dirty="0" smtClean="0"/>
          </a:p>
          <a:p>
            <a:pPr marL="342900" indent="-342900">
              <a:spcBef>
                <a:spcPct val="50000"/>
              </a:spcBef>
              <a:defRPr/>
            </a:pPr>
            <a:endParaRPr lang="en-US" sz="2400" dirty="0" smtClean="0"/>
          </a:p>
          <a:p>
            <a:pPr marL="342900" indent="-342900">
              <a:spcBef>
                <a:spcPct val="50000"/>
              </a:spcBef>
              <a:defRPr/>
            </a:pPr>
            <a:endParaRPr lang="en-US" sz="2400" dirty="0" smtClean="0">
              <a:latin typeface="+mn-lt"/>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78256" y="180281"/>
            <a:ext cx="7494896" cy="541174"/>
          </a:xfrm>
          <a:prstGeom prst="rect">
            <a:avLst/>
          </a:prstGeom>
        </p:spPr>
        <p:txBody>
          <a:bodyPr wrap="square">
            <a:spAutoFit/>
          </a:bodyPr>
          <a:lstStyle/>
          <a:p>
            <a:pPr algn="ctr">
              <a:lnSpc>
                <a:spcPts val="3500"/>
              </a:lnSpc>
              <a:defRPr/>
            </a:pPr>
            <a:r>
              <a:rPr lang="en-US" sz="3600" b="1" dirty="0" smtClean="0">
                <a:latin typeface="+mn-lt"/>
              </a:rPr>
              <a:t>What a Strategic Plan is NOT…</a:t>
            </a:r>
            <a:endParaRPr lang="en-US" sz="3600" b="1" dirty="0">
              <a:effectLst>
                <a:outerShdw blurRad="38100" dist="38100" dir="2700000" algn="tl">
                  <a:srgbClr val="000000">
                    <a:alpha val="43137"/>
                  </a:srgbClr>
                </a:outerShdw>
              </a:effectLst>
              <a:latin typeface="+mn-lt"/>
            </a:endParaRPr>
          </a:p>
        </p:txBody>
      </p:sp>
      <p:sp>
        <p:nvSpPr>
          <p:cNvPr id="12" name="Text Box 2"/>
          <p:cNvSpPr txBox="1">
            <a:spLocks noChangeArrowheads="1"/>
          </p:cNvSpPr>
          <p:nvPr/>
        </p:nvSpPr>
        <p:spPr bwMode="auto">
          <a:xfrm>
            <a:off x="228600" y="1828800"/>
            <a:ext cx="8610600" cy="4401205"/>
          </a:xfrm>
          <a:prstGeom prst="rect">
            <a:avLst/>
          </a:prstGeom>
          <a:noFill/>
          <a:ln w="9525">
            <a:noFill/>
            <a:miter lim="800000"/>
            <a:headEnd/>
            <a:tailEnd/>
          </a:ln>
        </p:spPr>
        <p:txBody>
          <a:bodyPr wrap="square">
            <a:spAutoFit/>
          </a:bodyPr>
          <a:lstStyle/>
          <a:p>
            <a:pPr marL="342900" indent="-342900">
              <a:spcBef>
                <a:spcPct val="50000"/>
              </a:spcBef>
              <a:defRPr/>
            </a:pPr>
            <a:r>
              <a:rPr lang="en-US" sz="2400" b="1" dirty="0">
                <a:effectLst>
                  <a:outerShdw blurRad="38100" dist="38100" dir="2700000" algn="tl">
                    <a:srgbClr val="C0C0C0"/>
                  </a:outerShdw>
                </a:effectLst>
                <a:latin typeface="Arial" charset="0"/>
              </a:rPr>
              <a:t>   </a:t>
            </a:r>
            <a:r>
              <a:rPr lang="en-US" sz="2800" kern="0" dirty="0">
                <a:effectLst>
                  <a:outerShdw blurRad="38100" dist="38100" dir="2700000" algn="tl">
                    <a:srgbClr val="000000">
                      <a:alpha val="43137"/>
                    </a:srgbClr>
                  </a:outerShdw>
                </a:effectLst>
                <a:latin typeface="Arial" pitchFamily="34" charset="0"/>
                <a:cs typeface="Arial" pitchFamily="34" charset="0"/>
              </a:rPr>
              <a:t>	</a:t>
            </a:r>
            <a:r>
              <a:rPr lang="en-US" sz="2800" kern="0" dirty="0" smtClean="0">
                <a:effectLst>
                  <a:outerShdw blurRad="38100" dist="38100" dir="2700000" algn="tl">
                    <a:srgbClr val="000000">
                      <a:alpha val="43137"/>
                    </a:srgbClr>
                  </a:outerShdw>
                </a:effectLst>
                <a:latin typeface="Arial" pitchFamily="34" charset="0"/>
                <a:cs typeface="Arial" pitchFamily="34" charset="0"/>
              </a:rPr>
              <a:t>1. Written in stone.</a:t>
            </a:r>
          </a:p>
          <a:p>
            <a:pPr marL="342900" indent="-342900">
              <a:spcBef>
                <a:spcPct val="50000"/>
              </a:spcBef>
              <a:defRPr/>
            </a:pPr>
            <a:r>
              <a:rPr lang="en-US" sz="2800" kern="0" dirty="0">
                <a:effectLst>
                  <a:outerShdw blurRad="38100" dist="38100" dir="2700000" algn="tl">
                    <a:srgbClr val="000000">
                      <a:alpha val="43137"/>
                    </a:srgbClr>
                  </a:outerShdw>
                </a:effectLst>
                <a:latin typeface="Arial" pitchFamily="34" charset="0"/>
                <a:cs typeface="Arial" pitchFamily="34" charset="0"/>
              </a:rPr>
              <a:t> </a:t>
            </a:r>
            <a:r>
              <a:rPr lang="en-US" sz="2800" kern="0" dirty="0" smtClean="0">
                <a:effectLst>
                  <a:outerShdw blurRad="38100" dist="38100" dir="2700000" algn="tl">
                    <a:srgbClr val="000000">
                      <a:alpha val="43137"/>
                    </a:srgbClr>
                  </a:outerShdw>
                </a:effectLst>
                <a:latin typeface="Arial" pitchFamily="34" charset="0"/>
                <a:cs typeface="Arial" pitchFamily="34" charset="0"/>
              </a:rPr>
              <a:t>   2. An Operations Plan.</a:t>
            </a:r>
          </a:p>
          <a:p>
            <a:pPr marL="342900" indent="-342900">
              <a:spcBef>
                <a:spcPct val="50000"/>
              </a:spcBef>
              <a:defRPr/>
            </a:pPr>
            <a:r>
              <a:rPr lang="en-US" sz="2800" kern="0" dirty="0">
                <a:effectLst>
                  <a:outerShdw blurRad="38100" dist="38100" dir="2700000" algn="tl">
                    <a:srgbClr val="000000">
                      <a:alpha val="43137"/>
                    </a:srgbClr>
                  </a:outerShdw>
                </a:effectLst>
                <a:latin typeface="Arial" pitchFamily="34" charset="0"/>
                <a:cs typeface="Arial" pitchFamily="34" charset="0"/>
              </a:rPr>
              <a:t> </a:t>
            </a:r>
            <a:r>
              <a:rPr lang="en-US" sz="2800" kern="0" dirty="0" smtClean="0">
                <a:effectLst>
                  <a:outerShdw blurRad="38100" dist="38100" dir="2700000" algn="tl">
                    <a:srgbClr val="000000">
                      <a:alpha val="43137"/>
                    </a:srgbClr>
                  </a:outerShdw>
                </a:effectLst>
                <a:latin typeface="Arial" pitchFamily="34" charset="0"/>
                <a:cs typeface="Arial" pitchFamily="34" charset="0"/>
              </a:rPr>
              <a:t>   3. A document that is updated frequently. </a:t>
            </a:r>
          </a:p>
          <a:p>
            <a:pPr marL="342900" indent="-342900">
              <a:spcBef>
                <a:spcPct val="50000"/>
              </a:spcBef>
              <a:defRPr/>
            </a:pPr>
            <a:endParaRPr lang="en-US" sz="2800" kern="0" dirty="0">
              <a:effectLst>
                <a:outerShdw blurRad="38100" dist="38100" dir="2700000" algn="tl">
                  <a:srgbClr val="000000">
                    <a:alpha val="43137"/>
                  </a:srgbClr>
                </a:outerShdw>
              </a:effectLst>
              <a:latin typeface="Arial" pitchFamily="34" charset="0"/>
              <a:cs typeface="Arial" pitchFamily="34" charset="0"/>
            </a:endParaRPr>
          </a:p>
          <a:p>
            <a:pPr marL="342900" indent="-342900">
              <a:spcBef>
                <a:spcPct val="50000"/>
              </a:spcBef>
              <a:defRPr/>
            </a:pPr>
            <a:r>
              <a:rPr lang="en-US" sz="2800" kern="0" dirty="0" smtClean="0">
                <a:effectLst>
                  <a:outerShdw blurRad="38100" dist="38100" dir="2700000" algn="tl">
                    <a:srgbClr val="000000">
                      <a:alpha val="43137"/>
                    </a:srgbClr>
                  </a:outerShdw>
                </a:effectLst>
                <a:latin typeface="Arial" pitchFamily="34" charset="0"/>
                <a:cs typeface="Arial" pitchFamily="34" charset="0"/>
              </a:rPr>
              <a:t>   </a:t>
            </a:r>
            <a:r>
              <a:rPr lang="en-US" sz="2800" kern="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Strategic Planning is not a substitute for effective leadership. Leadership is the ability to set direction (for oneself or others) and the ability to influence others to follow that direction. </a:t>
            </a:r>
            <a:endParaRPr lang="en-US" sz="2400"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78256" y="180281"/>
            <a:ext cx="7494896" cy="990015"/>
          </a:xfrm>
          <a:prstGeom prst="rect">
            <a:avLst/>
          </a:prstGeom>
        </p:spPr>
        <p:txBody>
          <a:bodyPr wrap="square">
            <a:spAutoFit/>
          </a:bodyPr>
          <a:lstStyle/>
          <a:p>
            <a:pPr algn="ctr">
              <a:lnSpc>
                <a:spcPts val="3500"/>
              </a:lnSpc>
              <a:defRPr/>
            </a:pPr>
            <a:r>
              <a:rPr lang="en-US" sz="3600" b="1" dirty="0" smtClean="0">
                <a:effectLst>
                  <a:outerShdw blurRad="38100" dist="38100" dir="2700000" algn="tl">
                    <a:srgbClr val="000000">
                      <a:alpha val="43137"/>
                    </a:srgbClr>
                  </a:outerShdw>
                </a:effectLst>
                <a:latin typeface="+mn-lt"/>
              </a:rPr>
              <a:t>Why Participate in a Planning Process?</a:t>
            </a:r>
            <a:endParaRPr lang="en-US" sz="3600" b="1" dirty="0">
              <a:effectLst>
                <a:outerShdw blurRad="38100" dist="38100" dir="2700000" algn="tl">
                  <a:srgbClr val="000000">
                    <a:alpha val="43137"/>
                  </a:srgbClr>
                </a:outerShdw>
              </a:effectLst>
              <a:latin typeface="+mn-lt"/>
            </a:endParaRPr>
          </a:p>
        </p:txBody>
      </p:sp>
      <p:sp>
        <p:nvSpPr>
          <p:cNvPr id="12" name="Text Box 2"/>
          <p:cNvSpPr txBox="1">
            <a:spLocks noChangeArrowheads="1"/>
          </p:cNvSpPr>
          <p:nvPr/>
        </p:nvSpPr>
        <p:spPr bwMode="auto">
          <a:xfrm>
            <a:off x="228600" y="1828800"/>
            <a:ext cx="8610600" cy="4293483"/>
          </a:xfrm>
          <a:prstGeom prst="rect">
            <a:avLst/>
          </a:prstGeom>
          <a:noFill/>
          <a:ln w="9525">
            <a:noFill/>
            <a:miter lim="800000"/>
            <a:headEnd/>
            <a:tailEnd/>
          </a:ln>
        </p:spPr>
        <p:txBody>
          <a:bodyPr wrap="square">
            <a:spAutoFit/>
          </a:bodyPr>
          <a:lstStyle/>
          <a:p>
            <a:pPr marL="342900" indent="-342900">
              <a:spcBef>
                <a:spcPct val="50000"/>
              </a:spcBef>
              <a:buFont typeface="Arial" panose="020B0604020202020204" pitchFamily="34" charset="0"/>
              <a:buChar char="•"/>
              <a:defRPr/>
            </a:pPr>
            <a:r>
              <a:rPr lang="en-US" sz="2400" b="1" dirty="0" smtClean="0">
                <a:effectLst>
                  <a:outerShdw blurRad="38100" dist="38100" dir="2700000" algn="tl">
                    <a:srgbClr val="C0C0C0"/>
                  </a:outerShdw>
                </a:effectLst>
                <a:latin typeface="Arial" charset="0"/>
              </a:rPr>
              <a:t>For organizational focus</a:t>
            </a:r>
          </a:p>
          <a:p>
            <a:pPr marL="342900" indent="-342900">
              <a:spcBef>
                <a:spcPct val="50000"/>
              </a:spcBef>
              <a:buFont typeface="Arial" panose="020B0604020202020204" pitchFamily="34" charset="0"/>
              <a:buChar char="•"/>
              <a:defRPr/>
            </a:pPr>
            <a:r>
              <a:rPr lang="en-US" sz="2400" b="1" dirty="0" smtClean="0">
                <a:effectLst>
                  <a:outerShdw blurRad="38100" dist="38100" dir="2700000" algn="tl">
                    <a:srgbClr val="C0C0C0"/>
                  </a:outerShdw>
                </a:effectLst>
                <a:latin typeface="Arial" charset="0"/>
              </a:rPr>
              <a:t>To concentrate on priorities and key strategies</a:t>
            </a:r>
          </a:p>
          <a:p>
            <a:pPr marL="342900" indent="-342900">
              <a:spcBef>
                <a:spcPct val="50000"/>
              </a:spcBef>
              <a:buFont typeface="Arial" panose="020B0604020202020204" pitchFamily="34" charset="0"/>
              <a:buChar char="•"/>
              <a:defRPr/>
            </a:pPr>
            <a:r>
              <a:rPr lang="en-US" sz="2400" b="1" dirty="0" smtClean="0">
                <a:effectLst>
                  <a:outerShdw blurRad="38100" dist="38100" dir="2700000" algn="tl">
                    <a:srgbClr val="C0C0C0"/>
                  </a:outerShdw>
                </a:effectLst>
                <a:latin typeface="Arial" charset="0"/>
              </a:rPr>
              <a:t>For a systematic approach to future thinking</a:t>
            </a:r>
          </a:p>
          <a:p>
            <a:pPr marL="342900" indent="-342900">
              <a:spcBef>
                <a:spcPct val="50000"/>
              </a:spcBef>
              <a:buFont typeface="Arial" panose="020B0604020202020204" pitchFamily="34" charset="0"/>
              <a:buChar char="•"/>
              <a:defRPr/>
            </a:pPr>
            <a:r>
              <a:rPr lang="en-US" sz="2400" b="1" dirty="0" smtClean="0">
                <a:effectLst>
                  <a:outerShdw blurRad="38100" dist="38100" dir="2700000" algn="tl">
                    <a:srgbClr val="C0C0C0"/>
                  </a:outerShdw>
                </a:effectLst>
                <a:latin typeface="Arial" charset="0"/>
              </a:rPr>
              <a:t>To determine priorities</a:t>
            </a:r>
          </a:p>
          <a:p>
            <a:pPr marL="342900" indent="-342900">
              <a:spcBef>
                <a:spcPct val="50000"/>
              </a:spcBef>
              <a:buFont typeface="Arial" panose="020B0604020202020204" pitchFamily="34" charset="0"/>
              <a:buChar char="•"/>
              <a:defRPr/>
            </a:pPr>
            <a:r>
              <a:rPr lang="en-US" sz="2400" b="1" dirty="0" smtClean="0">
                <a:effectLst>
                  <a:outerShdw blurRad="38100" dist="38100" dir="2700000" algn="tl">
                    <a:srgbClr val="C0C0C0"/>
                  </a:outerShdw>
                </a:effectLst>
                <a:latin typeface="Arial" charset="0"/>
              </a:rPr>
              <a:t>To have accountability and evaluate organizational effectiveness</a:t>
            </a:r>
          </a:p>
          <a:p>
            <a:pPr>
              <a:spcBef>
                <a:spcPct val="50000"/>
              </a:spcBef>
              <a:defRPr/>
            </a:pPr>
            <a:r>
              <a:rPr lang="en-US" sz="1800" b="1" dirty="0" smtClean="0">
                <a:solidFill>
                  <a:srgbClr val="FF0000"/>
                </a:solidFill>
                <a:effectLst>
                  <a:outerShdw blurRad="38100" dist="38100" dir="2700000" algn="tl">
                    <a:srgbClr val="C0C0C0"/>
                  </a:outerShdw>
                </a:effectLst>
                <a:latin typeface="Arial" charset="0"/>
              </a:rPr>
              <a:t>CAP Wings should focus their attention on NHQ, Region, and Wing plans in order to clarify vision, mission and critical issues. It allows us to prepare for possible partnerships (a NHQ goal!), it gives us written guidance for </a:t>
            </a:r>
            <a:r>
              <a:rPr lang="en-US" sz="1800" b="1" dirty="0" smtClean="0">
                <a:solidFill>
                  <a:srgbClr val="FF0000"/>
                </a:solidFill>
                <a:effectLst>
                  <a:outerShdw blurRad="38100" dist="38100" dir="2700000" algn="tl">
                    <a:srgbClr val="C0C0C0"/>
                  </a:outerShdw>
                </a:effectLst>
                <a:latin typeface="Arial" charset="0"/>
              </a:rPr>
              <a:t>staff, </a:t>
            </a:r>
            <a:r>
              <a:rPr lang="en-US" sz="1800" b="1" dirty="0" smtClean="0">
                <a:solidFill>
                  <a:srgbClr val="FF0000"/>
                </a:solidFill>
                <a:effectLst>
                  <a:outerShdw blurRad="38100" dist="38100" dir="2700000" algn="tl">
                    <a:srgbClr val="C0C0C0"/>
                  </a:outerShdw>
                </a:effectLst>
                <a:latin typeface="Arial" charset="0"/>
              </a:rPr>
              <a:t>and allows us to maintain focus during staff transitions. </a:t>
            </a:r>
            <a:endParaRPr lang="en-US" sz="1800" dirty="0" smtClean="0">
              <a:solidFill>
                <a:srgbClr val="FF0000"/>
              </a:solidFill>
              <a:effectLst>
                <a:outerShdw blurRad="38100" dist="38100" dir="2700000" algn="tl">
                  <a:srgbClr val="000000">
                    <a:alpha val="43137"/>
                  </a:srgbClr>
                </a:outerShdw>
              </a:effectLst>
              <a:latin typeface="+mn-lt"/>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78256" y="180281"/>
            <a:ext cx="7494896" cy="541174"/>
          </a:xfrm>
          <a:prstGeom prst="rect">
            <a:avLst/>
          </a:prstGeom>
        </p:spPr>
        <p:txBody>
          <a:bodyPr wrap="square">
            <a:spAutoFit/>
          </a:bodyPr>
          <a:lstStyle/>
          <a:p>
            <a:pPr algn="ctr">
              <a:lnSpc>
                <a:spcPts val="3500"/>
              </a:lnSpc>
              <a:defRPr/>
            </a:pPr>
            <a:r>
              <a:rPr lang="en-US" sz="3600" b="1" dirty="0" smtClean="0">
                <a:effectLst>
                  <a:outerShdw blurRad="38100" dist="38100" dir="2700000" algn="tl">
                    <a:srgbClr val="000000">
                      <a:alpha val="43137"/>
                    </a:srgbClr>
                  </a:outerShdw>
                </a:effectLst>
                <a:latin typeface="+mn-lt"/>
              </a:rPr>
              <a:t>Where Do I Begin?</a:t>
            </a:r>
            <a:endParaRPr lang="en-US" sz="3600" b="1" dirty="0">
              <a:effectLst>
                <a:outerShdw blurRad="38100" dist="38100" dir="2700000" algn="tl">
                  <a:srgbClr val="000000">
                    <a:alpha val="43137"/>
                  </a:srgbClr>
                </a:outerShdw>
              </a:effectLst>
              <a:latin typeface="+mn-lt"/>
            </a:endParaRPr>
          </a:p>
        </p:txBody>
      </p:sp>
      <p:sp>
        <p:nvSpPr>
          <p:cNvPr id="12" name="Text Box 2"/>
          <p:cNvSpPr txBox="1">
            <a:spLocks noChangeArrowheads="1"/>
          </p:cNvSpPr>
          <p:nvPr/>
        </p:nvSpPr>
        <p:spPr bwMode="auto">
          <a:xfrm>
            <a:off x="228600" y="1828800"/>
            <a:ext cx="8610600" cy="4585871"/>
          </a:xfrm>
          <a:prstGeom prst="rect">
            <a:avLst/>
          </a:prstGeom>
          <a:noFill/>
          <a:ln w="9525">
            <a:noFill/>
            <a:miter lim="800000"/>
            <a:headEnd/>
            <a:tailEnd/>
          </a:ln>
        </p:spPr>
        <p:txBody>
          <a:bodyPr wrap="square">
            <a:spAutoFit/>
          </a:bodyPr>
          <a:lstStyle/>
          <a:p>
            <a:pPr marL="342900" indent="-342900">
              <a:spcBef>
                <a:spcPct val="50000"/>
              </a:spcBef>
              <a:defRPr/>
            </a:pPr>
            <a:r>
              <a:rPr lang="en-US" sz="2400" dirty="0" smtClean="0">
                <a:effectLst>
                  <a:outerShdw blurRad="38100" dist="38100" dir="2700000" algn="tl">
                    <a:srgbClr val="000000">
                      <a:alpha val="43137"/>
                    </a:srgbClr>
                  </a:outerShdw>
                </a:effectLst>
                <a:latin typeface="Arial" pitchFamily="34" charset="0"/>
                <a:cs typeface="Arial" pitchFamily="34" charset="0"/>
              </a:rPr>
              <a:t>NHQ Staff, the BOG, non-CAP stakeholders, CAP-USAF and key Volunteers have already completed the difficult part; we (the national organization known as Civil Air Patrol) have a Mission Statement, a Vision Statement, and a Strategic Plan with goals and objectives. </a:t>
            </a:r>
          </a:p>
          <a:p>
            <a:pPr marL="342900" indent="-342900">
              <a:spcBef>
                <a:spcPct val="50000"/>
              </a:spcBef>
              <a:defRPr/>
            </a:pPr>
            <a:r>
              <a:rPr lang="en-US" sz="2400" dirty="0" smtClean="0">
                <a:effectLst>
                  <a:outerShdw blurRad="38100" dist="38100" dir="2700000" algn="tl">
                    <a:srgbClr val="000000">
                      <a:alpha val="43137"/>
                    </a:srgbClr>
                  </a:outerShdw>
                </a:effectLst>
                <a:latin typeface="Arial" pitchFamily="34" charset="0"/>
                <a:cs typeface="Arial" pitchFamily="34" charset="0"/>
              </a:rPr>
              <a:t>So, if all of that is done, why do I need to DO ANYTHING?</a:t>
            </a:r>
          </a:p>
          <a:p>
            <a:pPr marL="342900" indent="-342900">
              <a:spcBef>
                <a:spcPct val="50000"/>
              </a:spcBef>
              <a:defRPr/>
            </a:pPr>
            <a:r>
              <a:rPr lang="en-US" sz="2400" dirty="0" smtClean="0">
                <a:effectLst>
                  <a:outerShdw blurRad="38100" dist="38100" dir="2700000" algn="tl">
                    <a:srgbClr val="000000">
                      <a:alpha val="43137"/>
                    </a:srgbClr>
                  </a:outerShdw>
                </a:effectLst>
                <a:latin typeface="Arial" pitchFamily="34" charset="0"/>
                <a:cs typeface="Arial" pitchFamily="34" charset="0"/>
              </a:rPr>
              <a:t>    </a:t>
            </a:r>
            <a:r>
              <a:rPr lang="en-US" sz="20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Since each Wing has different operational and mission-related skills based on size, geography, etc. every Wing will have a different way of conducting activities that effectively and efficiently contribute toward achieving the goals of the organization. The local Strategic Plan qualifies and quantifies the WAY that that a particular unit can support the NHQ plan.</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78256" y="180281"/>
            <a:ext cx="7494896" cy="990015"/>
          </a:xfrm>
          <a:prstGeom prst="rect">
            <a:avLst/>
          </a:prstGeom>
        </p:spPr>
        <p:txBody>
          <a:bodyPr wrap="square">
            <a:spAutoFit/>
          </a:bodyPr>
          <a:lstStyle/>
          <a:p>
            <a:pPr algn="ctr">
              <a:lnSpc>
                <a:spcPts val="3500"/>
              </a:lnSpc>
              <a:defRPr/>
            </a:pPr>
            <a:r>
              <a:rPr lang="en-US" sz="3600" b="1" dirty="0" smtClean="0">
                <a:effectLst>
                  <a:outerShdw blurRad="38100" dist="38100" dir="2700000" algn="tl">
                    <a:srgbClr val="000000">
                      <a:alpha val="43137"/>
                    </a:srgbClr>
                  </a:outerShdw>
                </a:effectLst>
                <a:latin typeface="+mn-lt"/>
              </a:rPr>
              <a:t>One Methodology: The Contextual Approach</a:t>
            </a:r>
            <a:endParaRPr lang="en-US" sz="3600" b="1" dirty="0">
              <a:effectLst>
                <a:outerShdw blurRad="38100" dist="38100" dir="2700000" algn="tl">
                  <a:srgbClr val="000000">
                    <a:alpha val="43137"/>
                  </a:srgbClr>
                </a:outerShdw>
              </a:effectLst>
              <a:latin typeface="+mn-lt"/>
            </a:endParaRPr>
          </a:p>
        </p:txBody>
      </p:sp>
      <p:sp>
        <p:nvSpPr>
          <p:cNvPr id="12" name="Text Box 2"/>
          <p:cNvSpPr txBox="1">
            <a:spLocks noChangeArrowheads="1"/>
          </p:cNvSpPr>
          <p:nvPr/>
        </p:nvSpPr>
        <p:spPr bwMode="auto">
          <a:xfrm>
            <a:off x="228600" y="1295400"/>
            <a:ext cx="8610600" cy="4893647"/>
          </a:xfrm>
          <a:prstGeom prst="rect">
            <a:avLst/>
          </a:prstGeom>
          <a:noFill/>
          <a:ln w="9525">
            <a:noFill/>
            <a:miter lim="800000"/>
            <a:headEnd/>
            <a:tailEnd/>
          </a:ln>
        </p:spPr>
        <p:txBody>
          <a:bodyPr wrap="square">
            <a:spAutoFit/>
          </a:bodyPr>
          <a:lstStyle/>
          <a:p>
            <a:pPr marL="342900" indent="-342900">
              <a:spcBef>
                <a:spcPct val="50000"/>
              </a:spcBef>
              <a:defRPr/>
            </a:pPr>
            <a:r>
              <a:rPr lang="en-US" sz="2400" dirty="0" smtClean="0">
                <a:effectLst>
                  <a:outerShdw blurRad="38100" dist="38100" dir="2700000" algn="tl">
                    <a:srgbClr val="000000">
                      <a:alpha val="43137"/>
                    </a:srgbClr>
                  </a:outerShdw>
                </a:effectLst>
                <a:latin typeface="Arial" pitchFamily="34" charset="0"/>
                <a:cs typeface="Arial" pitchFamily="34" charset="0"/>
              </a:rPr>
              <a:t>The Contextual Approach:</a:t>
            </a:r>
          </a:p>
          <a:p>
            <a:pPr marL="457200" indent="-457200">
              <a:spcBef>
                <a:spcPct val="50000"/>
              </a:spcBef>
              <a:buAutoNum type="arabicPeriod"/>
              <a:defRPr/>
            </a:pPr>
            <a:r>
              <a:rPr lang="en-US" sz="2400" dirty="0" smtClean="0">
                <a:effectLst>
                  <a:outerShdw blurRad="38100" dist="38100" dir="2700000" algn="tl">
                    <a:srgbClr val="000000">
                      <a:alpha val="43137"/>
                    </a:srgbClr>
                  </a:outerShdw>
                </a:effectLst>
                <a:latin typeface="Arial" pitchFamily="34" charset="0"/>
                <a:cs typeface="Arial" pitchFamily="34" charset="0"/>
              </a:rPr>
              <a:t>Develops strategies from present context</a:t>
            </a:r>
          </a:p>
          <a:p>
            <a:pPr marL="457200" indent="-457200">
              <a:spcBef>
                <a:spcPct val="50000"/>
              </a:spcBef>
              <a:buAutoNum type="arabicPeriod"/>
              <a:defRPr/>
            </a:pPr>
            <a:r>
              <a:rPr lang="en-US" sz="2400" dirty="0" smtClean="0">
                <a:effectLst>
                  <a:outerShdw blurRad="38100" dist="38100" dir="2700000" algn="tl">
                    <a:srgbClr val="000000">
                      <a:alpha val="43137"/>
                    </a:srgbClr>
                  </a:outerShdw>
                </a:effectLst>
                <a:latin typeface="Arial" pitchFamily="34" charset="0"/>
                <a:cs typeface="Arial" pitchFamily="34" charset="0"/>
              </a:rPr>
              <a:t>Focuses on fine-tuning and better implementation of mission and vision</a:t>
            </a:r>
          </a:p>
          <a:p>
            <a:pPr marL="457200" indent="-457200">
              <a:spcBef>
                <a:spcPct val="50000"/>
              </a:spcBef>
              <a:buAutoNum type="arabicPeriod"/>
              <a:defRPr/>
            </a:pPr>
            <a:endParaRPr lang="en-US" sz="2400" dirty="0">
              <a:effectLst>
                <a:outerShdw blurRad="38100" dist="38100" dir="2700000" algn="tl">
                  <a:srgbClr val="000000">
                    <a:alpha val="43137"/>
                  </a:srgbClr>
                </a:outerShdw>
              </a:effectLst>
              <a:latin typeface="Arial" pitchFamily="34" charset="0"/>
              <a:cs typeface="Arial" pitchFamily="34" charset="0"/>
            </a:endParaRPr>
          </a:p>
          <a:p>
            <a:pPr>
              <a:spcBef>
                <a:spcPct val="50000"/>
              </a:spcBef>
              <a:defRPr/>
            </a:pPr>
            <a:r>
              <a:rPr lang="en-US" sz="24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The contextual approach to strategic planning develops strategies from the organization’s present context i.e.: plans are developed from where the NHQ Strategic Plan exists in its life-cycle. The strategies in the local plans focus on how to fine-tune and best fulfill the vision and implement the mission for the organization.</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28600" y="1676400"/>
            <a:ext cx="8610600" cy="4955203"/>
          </a:xfrm>
          <a:prstGeom prst="rect">
            <a:avLst/>
          </a:prstGeom>
          <a:noFill/>
          <a:ln w="9525">
            <a:noFill/>
            <a:miter lim="800000"/>
            <a:headEnd/>
            <a:tailEnd/>
          </a:ln>
        </p:spPr>
        <p:txBody>
          <a:bodyPr wrap="square">
            <a:spAutoFit/>
          </a:bodyPr>
          <a:lstStyle/>
          <a:p>
            <a:pPr marL="342900" indent="-342900">
              <a:spcBef>
                <a:spcPct val="50000"/>
              </a:spcBef>
              <a:defRPr/>
            </a:pPr>
            <a:r>
              <a:rPr lang="en-US" sz="2400" b="1" dirty="0">
                <a:effectLst>
                  <a:outerShdw blurRad="38100" dist="38100" dir="2700000" algn="tl">
                    <a:srgbClr val="C0C0C0"/>
                  </a:outerShdw>
                </a:effectLst>
                <a:latin typeface="Arial" charset="0"/>
              </a:rPr>
              <a:t>   </a:t>
            </a:r>
            <a:r>
              <a:rPr lang="en-US" sz="2800" kern="0" dirty="0">
                <a:effectLst>
                  <a:outerShdw blurRad="38100" dist="38100" dir="2700000" algn="tl">
                    <a:srgbClr val="000000">
                      <a:alpha val="43137"/>
                    </a:srgbClr>
                  </a:outerShdw>
                </a:effectLst>
                <a:latin typeface="Arial" pitchFamily="34" charset="0"/>
                <a:cs typeface="Arial" pitchFamily="34" charset="0"/>
              </a:rPr>
              <a:t>	</a:t>
            </a:r>
            <a:r>
              <a:rPr lang="en-US" sz="2800" kern="0" dirty="0" smtClean="0">
                <a:effectLst>
                  <a:outerShdw blurRad="38100" dist="38100" dir="2700000" algn="tl">
                    <a:srgbClr val="000000">
                      <a:alpha val="43137"/>
                    </a:srgbClr>
                  </a:outerShdw>
                </a:effectLst>
                <a:latin typeface="Arial" pitchFamily="34" charset="0"/>
                <a:cs typeface="Arial" pitchFamily="34" charset="0"/>
              </a:rPr>
              <a:t>This methodology is often used when:</a:t>
            </a:r>
          </a:p>
          <a:p>
            <a:pPr marL="342900" indent="-342900">
              <a:spcBef>
                <a:spcPct val="50000"/>
              </a:spcBef>
              <a:buFont typeface="Arial" panose="020B0604020202020204" pitchFamily="34" charset="0"/>
              <a:buChar char="•"/>
              <a:defRPr/>
            </a:pPr>
            <a:r>
              <a:rPr lang="en-US" sz="2400" dirty="0" smtClean="0">
                <a:effectLst>
                  <a:outerShdw blurRad="38100" dist="38100" dir="2700000" algn="tl">
                    <a:srgbClr val="000000">
                      <a:alpha val="43137"/>
                    </a:srgbClr>
                  </a:outerShdw>
                </a:effectLst>
                <a:latin typeface="Arial" pitchFamily="34" charset="0"/>
                <a:cs typeface="Arial" pitchFamily="34" charset="0"/>
              </a:rPr>
              <a:t>You are dealing with a stable and mature organization</a:t>
            </a:r>
          </a:p>
          <a:p>
            <a:pPr marL="342900" indent="-342900">
              <a:spcBef>
                <a:spcPct val="50000"/>
              </a:spcBef>
              <a:buFont typeface="Arial" panose="020B0604020202020204" pitchFamily="34" charset="0"/>
              <a:buChar char="•"/>
              <a:defRPr/>
            </a:pPr>
            <a:r>
              <a:rPr lang="en-US" sz="2400" dirty="0" smtClean="0">
                <a:effectLst>
                  <a:outerShdw blurRad="38100" dist="38100" dir="2700000" algn="tl">
                    <a:srgbClr val="000000">
                      <a:alpha val="43137"/>
                    </a:srgbClr>
                  </a:outerShdw>
                </a:effectLst>
                <a:latin typeface="Arial" pitchFamily="34" charset="0"/>
                <a:cs typeface="Arial" pitchFamily="34" charset="0"/>
              </a:rPr>
              <a:t>Leadership is rooted in the mission</a:t>
            </a:r>
          </a:p>
          <a:p>
            <a:pPr marL="342900" indent="-342900">
              <a:spcBef>
                <a:spcPct val="50000"/>
              </a:spcBef>
              <a:buFont typeface="Arial" panose="020B0604020202020204" pitchFamily="34" charset="0"/>
              <a:buChar char="•"/>
              <a:defRPr/>
            </a:pPr>
            <a:r>
              <a:rPr lang="en-US" sz="2400" dirty="0" smtClean="0">
                <a:effectLst>
                  <a:outerShdw blurRad="38100" dist="38100" dir="2700000" algn="tl">
                    <a:srgbClr val="000000">
                      <a:alpha val="43137"/>
                    </a:srgbClr>
                  </a:outerShdw>
                </a:effectLst>
                <a:latin typeface="Arial" pitchFamily="34" charset="0"/>
                <a:cs typeface="Arial" pitchFamily="34" charset="0"/>
              </a:rPr>
              <a:t>The organization is not going to make major structural changes</a:t>
            </a:r>
          </a:p>
          <a:p>
            <a:pPr marL="342900" indent="-342900">
              <a:spcBef>
                <a:spcPct val="50000"/>
              </a:spcBef>
              <a:buFont typeface="Arial" panose="020B0604020202020204" pitchFamily="34" charset="0"/>
              <a:buChar char="•"/>
              <a:defRPr/>
            </a:pPr>
            <a:r>
              <a:rPr lang="en-US" sz="2400" dirty="0" smtClean="0">
                <a:effectLst>
                  <a:outerShdw blurRad="38100" dist="38100" dir="2700000" algn="tl">
                    <a:srgbClr val="000000">
                      <a:alpha val="43137"/>
                    </a:srgbClr>
                  </a:outerShdw>
                </a:effectLst>
                <a:latin typeface="Arial" pitchFamily="34" charset="0"/>
                <a:cs typeface="Arial" pitchFamily="34" charset="0"/>
              </a:rPr>
              <a:t>There is a need for improved management capacities</a:t>
            </a:r>
          </a:p>
          <a:p>
            <a:pPr marL="342900" indent="-342900">
              <a:spcBef>
                <a:spcPct val="50000"/>
              </a:spcBef>
              <a:buFont typeface="Arial" panose="020B0604020202020204" pitchFamily="34" charset="0"/>
              <a:buChar char="•"/>
              <a:defRPr/>
            </a:pPr>
            <a:r>
              <a:rPr lang="en-US" sz="2400" dirty="0" smtClean="0">
                <a:effectLst>
                  <a:outerShdw blurRad="38100" dist="38100" dir="2700000" algn="tl">
                    <a:srgbClr val="000000">
                      <a:alpha val="43137"/>
                    </a:srgbClr>
                  </a:outerShdw>
                </a:effectLst>
                <a:latin typeface="Arial" pitchFamily="34" charset="0"/>
                <a:cs typeface="Arial" pitchFamily="34" charset="0"/>
              </a:rPr>
              <a:t>No radical changes are desired (or in our case authorized)</a:t>
            </a:r>
          </a:p>
          <a:p>
            <a:pPr>
              <a:spcBef>
                <a:spcPct val="50000"/>
              </a:spcBef>
              <a:defRPr/>
            </a:pPr>
            <a:r>
              <a:rPr lang="en-US" sz="24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This methodology is designed to implement strategies by board, staff and stakeholders. It is tailor-made for our CAP organizational structure.</a:t>
            </a:r>
          </a:p>
        </p:txBody>
      </p:sp>
      <p:sp>
        <p:nvSpPr>
          <p:cNvPr id="2" name="TextBox 1"/>
          <p:cNvSpPr txBox="1"/>
          <p:nvPr/>
        </p:nvSpPr>
        <p:spPr>
          <a:xfrm>
            <a:off x="1524000" y="228600"/>
            <a:ext cx="7010400" cy="1077218"/>
          </a:xfrm>
          <a:prstGeom prst="rect">
            <a:avLst/>
          </a:prstGeom>
          <a:noFill/>
        </p:spPr>
        <p:txBody>
          <a:bodyPr wrap="square" rtlCol="0">
            <a:spAutoFit/>
          </a:bodyPr>
          <a:lstStyle/>
          <a:p>
            <a:r>
              <a:rPr lang="en-US" sz="3200" b="1" dirty="0" smtClean="0">
                <a:latin typeface="+mj-lt"/>
              </a:rPr>
              <a:t>Why Use the Contextual Approach?</a:t>
            </a:r>
            <a:endParaRPr lang="en-US" sz="3200" b="1" dirty="0">
              <a:latin typeface="+mj-lt"/>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Sky">
  <a:themeElements>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k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lnDef>
  </a:objectDefaults>
  <a:extraClrSchemeLst>
    <a:extraClrScheme>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k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k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k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k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k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k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k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k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k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k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k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Template>
  <TotalTime>13639</TotalTime>
  <Words>913</Words>
  <Application>Microsoft Office PowerPoint</Application>
  <PresentationFormat>On-screen Show (4:3)</PresentationFormat>
  <Paragraphs>118</Paragraphs>
  <Slides>16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BauerBodni Titl BT</vt:lpstr>
      <vt:lpstr>Garamond</vt:lpstr>
      <vt:lpstr>Tahoma</vt:lpstr>
      <vt:lpstr>Wingdings</vt:lpstr>
      <vt:lpstr>Sky</vt:lpstr>
      <vt:lpstr>PowerPoint Presentation</vt:lpstr>
      <vt:lpstr>              PREREQUISITES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NHQ Civil Air Patrol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nprobst</dc:creator>
  <cp:lastModifiedBy>Brooks Cima</cp:lastModifiedBy>
  <cp:revision>1126</cp:revision>
  <dcterms:created xsi:type="dcterms:W3CDTF">2008-07-11T20:08:11Z</dcterms:created>
  <dcterms:modified xsi:type="dcterms:W3CDTF">2014-10-22T20:15:42Z</dcterms:modified>
</cp:coreProperties>
</file>